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0" r:id="rId4"/>
    <p:sldId id="258" r:id="rId5"/>
    <p:sldId id="259" r:id="rId6"/>
    <p:sldId id="260" r:id="rId7"/>
    <p:sldId id="261" r:id="rId8"/>
    <p:sldId id="262" r:id="rId9"/>
    <p:sldId id="263" r:id="rId10"/>
    <p:sldId id="279" r:id="rId11"/>
    <p:sldId id="271" r:id="rId12"/>
    <p:sldId id="272" r:id="rId13"/>
    <p:sldId id="273" r:id="rId14"/>
    <p:sldId id="276" r:id="rId15"/>
    <p:sldId id="278" r:id="rId16"/>
    <p:sldId id="274" r:id="rId17"/>
    <p:sldId id="275" r:id="rId18"/>
    <p:sldId id="282" r:id="rId19"/>
    <p:sldId id="281" r:id="rId20"/>
    <p:sldId id="283" r:id="rId21"/>
    <p:sldId id="264" r:id="rId22"/>
    <p:sldId id="265" r:id="rId23"/>
    <p:sldId id="266" r:id="rId24"/>
    <p:sldId id="267" r:id="rId25"/>
    <p:sldId id="268" r:id="rId26"/>
    <p:sldId id="269" r:id="rId27"/>
    <p:sldId id="270"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6F9A2F68-F8CE-444D-91AF-7807D0E63AB9}" type="datetimeFigureOut">
              <a:rPr lang="tr-TR" smtClean="0"/>
              <a:pPr/>
              <a:t>05.02.2013</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5E3219C7-FF8E-44C5-9F91-1A28795335EF}"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6F9A2F68-F8CE-444D-91AF-7807D0E63AB9}" type="datetimeFigureOut">
              <a:rPr lang="tr-TR" smtClean="0"/>
              <a:pPr/>
              <a:t>05.02.2013</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5E3219C7-FF8E-44C5-9F91-1A28795335E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6F9A2F68-F8CE-444D-91AF-7807D0E63AB9}" type="datetimeFigureOut">
              <a:rPr lang="tr-TR" smtClean="0"/>
              <a:pPr/>
              <a:t>05.02.2013</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5E3219C7-FF8E-44C5-9F91-1A28795335E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6F9A2F68-F8CE-444D-91AF-7807D0E63AB9}" type="datetimeFigureOut">
              <a:rPr lang="tr-TR" smtClean="0"/>
              <a:pPr/>
              <a:t>05.02.2013</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5E3219C7-FF8E-44C5-9F91-1A28795335E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6F9A2F68-F8CE-444D-91AF-7807D0E63AB9}" type="datetimeFigureOut">
              <a:rPr lang="tr-TR" smtClean="0"/>
              <a:pPr/>
              <a:t>05.02.2013</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5E3219C7-FF8E-44C5-9F91-1A28795335EF}"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6F9A2F68-F8CE-444D-91AF-7807D0E63AB9}" type="datetimeFigureOut">
              <a:rPr lang="tr-TR" smtClean="0"/>
              <a:pPr/>
              <a:t>05.02.2013</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5E3219C7-FF8E-44C5-9F91-1A28795335E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6F9A2F68-F8CE-444D-91AF-7807D0E63AB9}" type="datetimeFigureOut">
              <a:rPr lang="tr-TR" smtClean="0"/>
              <a:pPr/>
              <a:t>05.02.2013</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5E3219C7-FF8E-44C5-9F91-1A28795335E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6F9A2F68-F8CE-444D-91AF-7807D0E63AB9}" type="datetimeFigureOut">
              <a:rPr lang="tr-TR" smtClean="0"/>
              <a:pPr/>
              <a:t>05.02.2013</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5E3219C7-FF8E-44C5-9F91-1A28795335E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6F9A2F68-F8CE-444D-91AF-7807D0E63AB9}" type="datetimeFigureOut">
              <a:rPr lang="tr-TR" smtClean="0"/>
              <a:pPr/>
              <a:t>05.02.2013</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5E3219C7-FF8E-44C5-9F91-1A28795335EF}"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6F9A2F68-F8CE-444D-91AF-7807D0E63AB9}" type="datetimeFigureOut">
              <a:rPr lang="tr-TR" smtClean="0"/>
              <a:pPr/>
              <a:t>05.02.2013</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5E3219C7-FF8E-44C5-9F91-1A28795335E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6F9A2F68-F8CE-444D-91AF-7807D0E63AB9}" type="datetimeFigureOut">
              <a:rPr lang="tr-TR" smtClean="0"/>
              <a:pPr/>
              <a:t>05.02.2013</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5E3219C7-FF8E-44C5-9F91-1A28795335EF}"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F9A2F68-F8CE-444D-91AF-7807D0E63AB9}" type="datetimeFigureOut">
              <a:rPr lang="tr-TR" smtClean="0"/>
              <a:pPr/>
              <a:t>05.02.2013</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E3219C7-FF8E-44C5-9F91-1A28795335EF}"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ncbi.nlm.nih.gov/portal/utils/pageresolver.fcgi?recordid=1354279873776510" TargetMode="External"/><Relationship Id="rId2" Type="http://schemas.openxmlformats.org/officeDocument/2006/relationships/hyperlink" Target="http://www.ncbi.nlm.nih.gov/portal/utils/pageresolver.fcgi?recordid=1354279900628691" TargetMode="External"/><Relationship Id="rId1" Type="http://schemas.openxmlformats.org/officeDocument/2006/relationships/slideLayout" Target="../slideLayouts/slideLayout2.xml"/><Relationship Id="rId6" Type="http://schemas.openxmlformats.org/officeDocument/2006/relationships/hyperlink" Target="http://www.ncbi.nlm.nih.gov/portal/utils/pageresolver.fcgi?recordid=1354279751641482" TargetMode="External"/><Relationship Id="rId5" Type="http://schemas.openxmlformats.org/officeDocument/2006/relationships/hyperlink" Target="http://www.ncbi.nlm.nih.gov/portal/utils/pageresolver.fcgi?recordid=1354279804419903" TargetMode="External"/><Relationship Id="rId4" Type="http://schemas.openxmlformats.org/officeDocument/2006/relationships/hyperlink" Target="http://www.ncbi.nlm.nih.gov/portal/utils/pageresolver.fcgi?recordid=1354279843870004"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ncbi.nlm.nih.gov/pubmed?term=Lee%20S%5bAuthor%5d&amp;cauthor=true&amp;cauthor_uid=22971528" TargetMode="External"/><Relationship Id="rId13" Type="http://schemas.openxmlformats.org/officeDocument/2006/relationships/hyperlink" Target="http://www.ncbi.nlm.nih.gov/pubmed?term=Hong%20KE%5bAuthor%5d&amp;cauthor=true&amp;cauthor_uid=22971528" TargetMode="External"/><Relationship Id="rId3" Type="http://schemas.openxmlformats.org/officeDocument/2006/relationships/hyperlink" Target="http://www.ncbi.nlm.nih.gov/pubmed?term=Kang%20JW%5bAuthor%5d&amp;cauthor=true&amp;cauthor_uid=22971528" TargetMode="External"/><Relationship Id="rId7" Type="http://schemas.openxmlformats.org/officeDocument/2006/relationships/hyperlink" Target="http://www.ncbi.nlm.nih.gov/pubmed?term=Kim%20JH%5bAuthor%5d&amp;cauthor=true&amp;cauthor_uid=22971528" TargetMode="External"/><Relationship Id="rId12" Type="http://schemas.openxmlformats.org/officeDocument/2006/relationships/hyperlink" Target="http://www.ncbi.nlm.nih.gov/pubmed?term=Park%20HJ%5bAuthor%5d&amp;cauthor=true&amp;cauthor_uid=22971528" TargetMode="External"/><Relationship Id="rId2" Type="http://schemas.openxmlformats.org/officeDocument/2006/relationships/hyperlink" Target="http://www.ncbi.nlm.nih.gov/pubmed?term=Kim%20TH%5bAuthor%5d&amp;cauthor=true&amp;cauthor_uid=22971528" TargetMode="External"/><Relationship Id="rId1" Type="http://schemas.openxmlformats.org/officeDocument/2006/relationships/slideLayout" Target="../slideLayouts/slideLayout2.xml"/><Relationship Id="rId6" Type="http://schemas.openxmlformats.org/officeDocument/2006/relationships/hyperlink" Target="http://www.ncbi.nlm.nih.gov/pubmed?term=Kim%20JE%5bAuthor%5d&amp;cauthor=true&amp;cauthor_uid=22971528" TargetMode="External"/><Relationship Id="rId11" Type="http://schemas.openxmlformats.org/officeDocument/2006/relationships/hyperlink" Target="http://www.ncbi.nlm.nih.gov/pubmed?term=Kim%20AR%5bAuthor%5d&amp;cauthor=true&amp;cauthor_uid=22971528" TargetMode="External"/><Relationship Id="rId5" Type="http://schemas.openxmlformats.org/officeDocument/2006/relationships/hyperlink" Target="http://www.ncbi.nlm.nih.gov/pubmed?term=Lee%20M%5bAuthor%5d&amp;cauthor=true&amp;cauthor_uid=22971528" TargetMode="External"/><Relationship Id="rId10" Type="http://schemas.openxmlformats.org/officeDocument/2006/relationships/hyperlink" Target="http://www.ncbi.nlm.nih.gov/pubmed?term=Jung%20SY%5bAuthor%5d&amp;cauthor=true&amp;cauthor_uid=22971528" TargetMode="External"/><Relationship Id="rId4" Type="http://schemas.openxmlformats.org/officeDocument/2006/relationships/hyperlink" Target="http://www.ncbi.nlm.nih.gov/pubmed?term=Kim%20KH%5bAuthor%5d&amp;cauthor=true&amp;cauthor_uid=22971528" TargetMode="External"/><Relationship Id="rId9" Type="http://schemas.openxmlformats.org/officeDocument/2006/relationships/hyperlink" Target="http://www.ncbi.nlm.nih.gov/pubmed?term=Shin%20MS%5bAuthor%5d&amp;cauthor=true&amp;cauthor_uid=22971528"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www.ncbi.nlm.nih.gov/pubmed?term=Musial%20F%5bAuthor%5d&amp;cauthor=true&amp;cauthor_uid=22203873" TargetMode="External"/><Relationship Id="rId3" Type="http://schemas.openxmlformats.org/officeDocument/2006/relationships/hyperlink" Target="http://www.ncbi.nlm.nih.gov/pubmed?term=Cramer%20H%5bAuthor%5d&amp;cauthor=true&amp;cauthor_uid=22203873" TargetMode="External"/><Relationship Id="rId7" Type="http://schemas.openxmlformats.org/officeDocument/2006/relationships/hyperlink" Target="http://www.ncbi.nlm.nih.gov/pubmed?term=Saha%20FJ%5bAuthor%5d&amp;cauthor=true&amp;cauthor_uid=22203873" TargetMode="External"/><Relationship Id="rId2" Type="http://schemas.openxmlformats.org/officeDocument/2006/relationships/hyperlink" Target="http://www.ncbi.nlm.nih.gov/pubmed?term=Lauche%20R%5bAuthor%5d&amp;cauthor=true&amp;cauthor_uid=22203873" TargetMode="External"/><Relationship Id="rId1" Type="http://schemas.openxmlformats.org/officeDocument/2006/relationships/slideLayout" Target="../slideLayouts/slideLayout2.xml"/><Relationship Id="rId6" Type="http://schemas.openxmlformats.org/officeDocument/2006/relationships/hyperlink" Target="http://www.ncbi.nlm.nih.gov/pubmed?term=Rampp%20T%5bAuthor%5d&amp;cauthor=true&amp;cauthor_uid=22203873" TargetMode="External"/><Relationship Id="rId5" Type="http://schemas.openxmlformats.org/officeDocument/2006/relationships/hyperlink" Target="http://www.ncbi.nlm.nih.gov/pubmed?term=Choi%20KE%5bAuthor%5d&amp;cauthor=true&amp;cauthor_uid=22203873" TargetMode="External"/><Relationship Id="rId10" Type="http://schemas.openxmlformats.org/officeDocument/2006/relationships/hyperlink" Target="http://www.ncbi.nlm.nih.gov/pubmed?term=Dobos%20G%5bAuthor%5d&amp;cauthor=true&amp;cauthor_uid=22203873" TargetMode="External"/><Relationship Id="rId4" Type="http://schemas.openxmlformats.org/officeDocument/2006/relationships/hyperlink" Target="http://www.ncbi.nlm.nih.gov/pubmed?term=Hohmann%20C%5bAuthor%5d&amp;cauthor=true&amp;cauthor_uid=22203873" TargetMode="External"/><Relationship Id="rId9" Type="http://schemas.openxmlformats.org/officeDocument/2006/relationships/hyperlink" Target="http://www.ncbi.nlm.nih.gov/pubmed?term=Langhorst%20J%5bAuthor%5d&amp;cauthor=true&amp;cauthor_uid=22203873"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ncbi.nlm.nih.gov/pubmed?term=Musial%20F%5bAuthor%5d&amp;cauthor=true&amp;cauthor_uid=21843336" TargetMode="External"/><Relationship Id="rId3" Type="http://schemas.openxmlformats.org/officeDocument/2006/relationships/hyperlink" Target="http://www.ncbi.nlm.nih.gov/pubmed?term=Cramer%20H%5bAuthor%5d&amp;cauthor=true&amp;cauthor_uid=21843336" TargetMode="External"/><Relationship Id="rId7" Type="http://schemas.openxmlformats.org/officeDocument/2006/relationships/hyperlink" Target="http://www.ncbi.nlm.nih.gov/pubmed?term=Dobos%20GJ%5bAuthor%5d&amp;cauthor=true&amp;cauthor_uid=21843336" TargetMode="External"/><Relationship Id="rId2" Type="http://schemas.openxmlformats.org/officeDocument/2006/relationships/hyperlink" Target="http://www.ncbi.nlm.nih.gov/pubmed?term=Lauche%20R%5bAuthor%5d&amp;cauthor=true&amp;cauthor_uid=21843336" TargetMode="External"/><Relationship Id="rId1" Type="http://schemas.openxmlformats.org/officeDocument/2006/relationships/slideLayout" Target="../slideLayouts/slideLayout2.xml"/><Relationship Id="rId6" Type="http://schemas.openxmlformats.org/officeDocument/2006/relationships/hyperlink" Target="http://www.ncbi.nlm.nih.gov/pubmed?term=Saha%20FJ%5bAuthor%5d&amp;cauthor=true&amp;cauthor_uid=21843336" TargetMode="External"/><Relationship Id="rId5" Type="http://schemas.openxmlformats.org/officeDocument/2006/relationships/hyperlink" Target="http://www.ncbi.nlm.nih.gov/pubmed?term=Rampp%20T%5bAuthor%5d&amp;cauthor=true&amp;cauthor_uid=21843336" TargetMode="External"/><Relationship Id="rId4" Type="http://schemas.openxmlformats.org/officeDocument/2006/relationships/hyperlink" Target="http://www.ncbi.nlm.nih.gov/pubmed?term=Choi%20KE%5bAuthor%5d&amp;cauthor=true&amp;cauthor_uid=21843336"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ncbi.nlm.nih.gov/pubmed?term=Kim%20JI%5bAuthor%5d&amp;cauthor=true&amp;cauthor_uid=21440874" TargetMode="External"/><Relationship Id="rId2" Type="http://schemas.openxmlformats.org/officeDocument/2006/relationships/hyperlink" Target="http://www.ncbi.nlm.nih.gov/pubmed?term=Lee%20MS%5bAuthor%5d&amp;cauthor=true&amp;cauthor_uid=21440874" TargetMode="External"/><Relationship Id="rId1" Type="http://schemas.openxmlformats.org/officeDocument/2006/relationships/slideLayout" Target="../slideLayouts/slideLayout2.xml"/><Relationship Id="rId4" Type="http://schemas.openxmlformats.org/officeDocument/2006/relationships/hyperlink" Target="http://www.ncbi.nlm.nih.gov/pubmed?term=Ernst%20E%5bAuthor%5d&amp;cauthor=true&amp;cauthor_uid=21440874"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ncbi.nlm.nih.gov/pubmed?term=Choi%20TY%5bAuthor%5d&amp;cauthor=true&amp;cauthor_uid=20435319" TargetMode="External"/><Relationship Id="rId2" Type="http://schemas.openxmlformats.org/officeDocument/2006/relationships/hyperlink" Target="http://www.ncbi.nlm.nih.gov/pubmed?term=Lee%20MS%5bAuthor%5d&amp;cauthor=true&amp;cauthor_uid=20435319" TargetMode="External"/><Relationship Id="rId1" Type="http://schemas.openxmlformats.org/officeDocument/2006/relationships/slideLayout" Target="../slideLayouts/slideLayout2.xml"/><Relationship Id="rId6" Type="http://schemas.openxmlformats.org/officeDocument/2006/relationships/hyperlink" Target="http://www.ncbi.nlm.nih.gov/pubmed?term=Ernst%20E%5bAuthor%5d&amp;cauthor=true&amp;cauthor_uid=20435319" TargetMode="External"/><Relationship Id="rId5" Type="http://schemas.openxmlformats.org/officeDocument/2006/relationships/hyperlink" Target="http://www.ncbi.nlm.nih.gov/pubmed?term=Han%20CH%5bAuthor%5d&amp;cauthor=true&amp;cauthor_uid=20435319" TargetMode="External"/><Relationship Id="rId4" Type="http://schemas.openxmlformats.org/officeDocument/2006/relationships/hyperlink" Target="http://www.ncbi.nlm.nih.gov/pubmed?term=Shin%20BC%5bAuthor%5d&amp;cauthor=true&amp;cauthor_uid=20435319"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ncbi.nlm.nih.gov/pubmed?term=Choi%20TY%5bAuthor%5d&amp;cauthor=true&amp;cauthor_uid=20828224" TargetMode="External"/><Relationship Id="rId2" Type="http://schemas.openxmlformats.org/officeDocument/2006/relationships/hyperlink" Target="http://www.ncbi.nlm.nih.gov/pubmed?term=Lee%20MS%5bAuthor%5d&amp;cauthor=true&amp;cauthor_uid=20828224" TargetMode="External"/><Relationship Id="rId1" Type="http://schemas.openxmlformats.org/officeDocument/2006/relationships/slideLayout" Target="../slideLayouts/slideLayout2.xml"/><Relationship Id="rId6" Type="http://schemas.openxmlformats.org/officeDocument/2006/relationships/hyperlink" Target="http://www.ncbi.nlm.nih.gov/pubmed?term=Nam%20SS%5bAuthor%5d&amp;cauthor=true&amp;cauthor_uid=20828224" TargetMode="External"/><Relationship Id="rId5" Type="http://schemas.openxmlformats.org/officeDocument/2006/relationships/hyperlink" Target="http://www.ncbi.nlm.nih.gov/pubmed?term=Kim%20JI%5bAuthor%5d&amp;cauthor=true&amp;cauthor_uid=20828224" TargetMode="External"/><Relationship Id="rId4" Type="http://schemas.openxmlformats.org/officeDocument/2006/relationships/hyperlink" Target="http://www.ncbi.nlm.nih.gov/pubmed?term=Shin%20BC%5bAuthor%5d&amp;cauthor=true&amp;cauthor_uid=20828224"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500043"/>
            <a:ext cx="7772400" cy="1500197"/>
          </a:xfrm>
        </p:spPr>
        <p:txBody>
          <a:bodyPr/>
          <a:lstStyle/>
          <a:p>
            <a:r>
              <a:rPr lang="tr-TR" dirty="0" smtClean="0"/>
              <a:t>KUPA TEDAVİSİ</a:t>
            </a:r>
            <a:endParaRPr lang="tr-TR" dirty="0"/>
          </a:p>
        </p:txBody>
      </p:sp>
      <p:sp>
        <p:nvSpPr>
          <p:cNvPr id="3" name="Alt Başlık 2"/>
          <p:cNvSpPr>
            <a:spLocks noGrp="1"/>
          </p:cNvSpPr>
          <p:nvPr>
            <p:ph type="subTitle" idx="1"/>
          </p:nvPr>
        </p:nvSpPr>
        <p:spPr/>
        <p:txBody>
          <a:bodyPr/>
          <a:lstStyle/>
          <a:p>
            <a:endParaRPr lang="tr-TR" dirty="0"/>
          </a:p>
        </p:txBody>
      </p:sp>
      <p:pic>
        <p:nvPicPr>
          <p:cNvPr id="4" name="Picture 3" descr="Schroepfen"/>
          <p:cNvPicPr>
            <a:picLocks noChangeAspect="1" noChangeArrowheads="1"/>
          </p:cNvPicPr>
          <p:nvPr/>
        </p:nvPicPr>
        <p:blipFill>
          <a:blip r:embed="rId2"/>
          <a:srcRect/>
          <a:stretch>
            <a:fillRect/>
          </a:stretch>
        </p:blipFill>
        <p:spPr bwMode="auto">
          <a:xfrm>
            <a:off x="0" y="1857388"/>
            <a:ext cx="9144000" cy="5072074"/>
          </a:xfrm>
          <a:prstGeom prst="rect">
            <a:avLst/>
          </a:prstGeom>
          <a:noFill/>
        </p:spPr>
      </p:pic>
    </p:spTree>
    <p:extLst>
      <p:ext uri="{BB962C8B-B14F-4D97-AF65-F5344CB8AC3E}">
        <p14:creationId xmlns="" xmlns:p14="http://schemas.microsoft.com/office/powerpoint/2010/main" val="2977797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dirty="0" smtClean="0"/>
              <a:t>Kan almanın alternatif bir şekli olan hacamat, </a:t>
            </a:r>
            <a:r>
              <a:rPr lang="tr-TR" dirty="0" err="1" smtClean="0"/>
              <a:t>lanset</a:t>
            </a:r>
            <a:r>
              <a:rPr lang="tr-TR" dirty="0" smtClean="0"/>
              <a:t> yardımıyla kupa öncesi küçük çizik veya </a:t>
            </a:r>
            <a:r>
              <a:rPr lang="tr-TR" dirty="0" err="1" smtClean="0"/>
              <a:t>insizyon</a:t>
            </a:r>
            <a:r>
              <a:rPr lang="tr-TR" dirty="0" smtClean="0"/>
              <a:t> yapılarak, basınç etkisiyle ciltten kanın dışarı akmasını sağlar. Bugün İslam dünyasında pek çok ülkede yaş kupa tedavisi </a:t>
            </a:r>
            <a:r>
              <a:rPr lang="tr-TR" dirty="0" err="1" smtClean="0"/>
              <a:t>populer</a:t>
            </a:r>
            <a:r>
              <a:rPr lang="tr-TR" dirty="0" smtClean="0"/>
              <a:t> bir yöntem olarak uygulanmaktadır.</a:t>
            </a:r>
          </a:p>
          <a:p>
            <a:r>
              <a:rPr lang="tr-TR" dirty="0" smtClean="0"/>
              <a:t>Finlandiya’da yaş kupa tedavisi 15. yüzyıldan beri geleneksel olarak saunalarda uygulanmaktadır.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Osmanlı Tıbbı</a:t>
            </a:r>
            <a:endParaRPr lang="tr-TR" dirty="0"/>
          </a:p>
        </p:txBody>
      </p:sp>
      <p:sp>
        <p:nvSpPr>
          <p:cNvPr id="3" name="2 İçerik Yer Tutucusu"/>
          <p:cNvSpPr>
            <a:spLocks noGrp="1"/>
          </p:cNvSpPr>
          <p:nvPr>
            <p:ph idx="1"/>
          </p:nvPr>
        </p:nvSpPr>
        <p:spPr/>
        <p:txBody>
          <a:bodyPr>
            <a:normAutofit fontScale="77500" lnSpcReduction="20000"/>
          </a:bodyPr>
          <a:lstStyle/>
          <a:p>
            <a:r>
              <a:rPr lang="tr-TR" b="1" dirty="0" smtClean="0"/>
              <a:t>Osmanlı hekimlerine göre  sağlığı koruma yollarından biri de arınmaktır.</a:t>
            </a:r>
          </a:p>
          <a:p>
            <a:r>
              <a:rPr lang="tr-TR" b="1" i="1" dirty="0" smtClean="0"/>
              <a:t>    Atık Maddeler :</a:t>
            </a:r>
          </a:p>
          <a:p>
            <a:r>
              <a:rPr lang="tr-TR" b="1" dirty="0" smtClean="0"/>
              <a:t>Yemek ve içmekten sonra gıdaların hazmedilmesi üç merkezde gerçekleşir. </a:t>
            </a:r>
          </a:p>
          <a:p>
            <a:r>
              <a:rPr lang="tr-TR" b="1" dirty="0" smtClean="0"/>
              <a:t>Birincisi “mide”, ikincisi “karaciğer”, üçüncüsü “organlar” dır. </a:t>
            </a:r>
          </a:p>
          <a:p>
            <a:r>
              <a:rPr lang="tr-TR" b="1" dirty="0" smtClean="0"/>
              <a:t>Gıdalar bu üç merkezde hazmedildiği sırada sindirilip değişime uğrar.</a:t>
            </a:r>
          </a:p>
          <a:p>
            <a:r>
              <a:rPr lang="tr-TR" b="1" dirty="0" smtClean="0">
                <a:solidFill>
                  <a:schemeClr val="accent2">
                    <a:lumMod val="60000"/>
                    <a:lumOff val="40000"/>
                  </a:schemeClr>
                </a:solidFill>
              </a:rPr>
              <a:t>Sindirilmemiş, hazım edilememiş bir miktar artık madde </a:t>
            </a:r>
            <a:r>
              <a:rPr lang="tr-TR" b="1" dirty="0" smtClean="0"/>
              <a:t>o merkezde kalır. </a:t>
            </a:r>
          </a:p>
          <a:p>
            <a:r>
              <a:rPr lang="tr-TR" b="1" dirty="0" smtClean="0"/>
              <a:t>Hazmedilmemiş bu atık maddeler vücuttan atılmazsa ilerde önemli hastalıklar yapabilir.</a:t>
            </a:r>
            <a:endParaRPr lang="tr-TR" dirty="0" smtClean="0"/>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tr-TR" b="1" dirty="0" smtClean="0"/>
              <a:t>Vücut atık maddelerden temizlenmelidir.</a:t>
            </a:r>
          </a:p>
          <a:p>
            <a:r>
              <a:rPr lang="tr-TR" b="1" dirty="0" smtClean="0"/>
              <a:t> Her “fazla”nın, vücuttan atılmasının ayrı bir yolu vardır.</a:t>
            </a:r>
          </a:p>
          <a:p>
            <a:r>
              <a:rPr lang="tr-TR" b="1" dirty="0" smtClean="0"/>
              <a:t> Midedeki fazlalıklar genelde bağırsaklar yoluyla veya kusularak atılır. </a:t>
            </a:r>
          </a:p>
          <a:p>
            <a:r>
              <a:rPr lang="tr-TR" b="1" dirty="0" smtClean="0"/>
              <a:t>Karaciğerdeki fazlalıklar kana akar, oradan organlara dağılır,</a:t>
            </a:r>
          </a:p>
          <a:p>
            <a:r>
              <a:rPr lang="tr-TR" b="1" dirty="0" smtClean="0"/>
              <a:t> İdrar,  ter, salya, sümük ile atılır, son olarak da saçlar ve tırnaklarla atılır. </a:t>
            </a:r>
          </a:p>
          <a:p>
            <a:endParaRPr lang="tr-TR" dirty="0" smtClean="0"/>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p:txBody>
          <a:bodyPr>
            <a:normAutofit fontScale="92500" lnSpcReduction="10000"/>
          </a:bodyPr>
          <a:lstStyle/>
          <a:p>
            <a:r>
              <a:rPr lang="tr-TR" b="1" dirty="0" smtClean="0"/>
              <a:t>Osmanlı hekimleri ;</a:t>
            </a:r>
          </a:p>
          <a:p>
            <a:r>
              <a:rPr lang="tr-TR" b="1" dirty="0" smtClean="0"/>
              <a:t>Kan alınamayacağı durumlarda </a:t>
            </a:r>
            <a:endParaRPr lang="tr-TR" dirty="0" smtClean="0"/>
          </a:p>
          <a:p>
            <a:r>
              <a:rPr lang="tr-TR" b="1" dirty="0" err="1" smtClean="0"/>
              <a:t>Hacâmat</a:t>
            </a:r>
            <a:r>
              <a:rPr lang="tr-TR" b="1" dirty="0" smtClean="0"/>
              <a:t> yaparak veya sülük yapıştırarak </a:t>
            </a:r>
            <a:r>
              <a:rPr lang="tr-TR" b="1" dirty="0" smtClean="0">
                <a:solidFill>
                  <a:schemeClr val="accent2">
                    <a:lumMod val="60000"/>
                    <a:lumOff val="40000"/>
                  </a:schemeClr>
                </a:solidFill>
              </a:rPr>
              <a:t>kirli kanın atılmasını </a:t>
            </a:r>
            <a:r>
              <a:rPr lang="tr-TR" b="1" dirty="0" smtClean="0"/>
              <a:t>tavsiye ederler.</a:t>
            </a:r>
          </a:p>
          <a:p>
            <a:r>
              <a:rPr lang="tr-TR" b="1" dirty="0" smtClean="0"/>
              <a:t>Bir kişinin bedeninde kirli kan fazlalığı varsa ve kan alma işlemi o şahısta yapılamayacaksa hacamat yapılmalıdır</a:t>
            </a:r>
            <a:r>
              <a:rPr lang="tr-TR" dirty="0" smtClean="0"/>
              <a:t>. </a:t>
            </a:r>
          </a:p>
          <a:p>
            <a:r>
              <a:rPr lang="tr-TR" dirty="0" smtClean="0"/>
              <a:t>Bu guruba </a:t>
            </a:r>
            <a:r>
              <a:rPr lang="tr-TR" b="1" dirty="0" smtClean="0"/>
              <a:t>çocuklar, yaşlılar ve yeterli kuvveti olmayanlar girer. </a:t>
            </a:r>
            <a:endParaRPr lang="tr-TR" dirty="0" smtClean="0"/>
          </a:p>
          <a:p>
            <a:endParaRPr lang="tr-TR" dirty="0" smtClean="0"/>
          </a:p>
          <a:p>
            <a:endParaRPr lang="tr-TR" dirty="0" smtClean="0"/>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HACAMAT ŞEKİLLERİ</a:t>
            </a:r>
            <a:endParaRPr lang="tr-TR" dirty="0"/>
          </a:p>
        </p:txBody>
      </p:sp>
      <p:sp>
        <p:nvSpPr>
          <p:cNvPr id="3" name="2 İçerik Yer Tutucusu"/>
          <p:cNvSpPr>
            <a:spLocks noGrp="1"/>
          </p:cNvSpPr>
          <p:nvPr>
            <p:ph idx="1"/>
          </p:nvPr>
        </p:nvSpPr>
        <p:spPr/>
        <p:txBody>
          <a:bodyPr>
            <a:normAutofit fontScale="85000" lnSpcReduction="10000"/>
          </a:bodyPr>
          <a:lstStyle/>
          <a:p>
            <a:r>
              <a:rPr lang="tr-TR" b="1" dirty="0" smtClean="0">
                <a:solidFill>
                  <a:schemeClr val="accent1">
                    <a:lumMod val="75000"/>
                  </a:schemeClr>
                </a:solidFill>
              </a:rPr>
              <a:t>Kafadan hacamat, </a:t>
            </a:r>
          </a:p>
          <a:p>
            <a:r>
              <a:rPr lang="tr-TR" b="1" dirty="0" smtClean="0">
                <a:solidFill>
                  <a:schemeClr val="accent1">
                    <a:lumMod val="75000"/>
                  </a:schemeClr>
                </a:solidFill>
              </a:rPr>
              <a:t>Göz kapakları ve kaşların ortasına yapılan hacamat ,</a:t>
            </a:r>
          </a:p>
          <a:p>
            <a:r>
              <a:rPr lang="tr-TR" b="1" dirty="0" smtClean="0">
                <a:solidFill>
                  <a:schemeClr val="accent1">
                    <a:lumMod val="75000"/>
                  </a:schemeClr>
                </a:solidFill>
              </a:rPr>
              <a:t>Göğüs ve boğaza yapılan hacamat,</a:t>
            </a:r>
            <a:endParaRPr lang="tr-TR" dirty="0" smtClean="0"/>
          </a:p>
          <a:p>
            <a:r>
              <a:rPr lang="tr-TR" b="1" dirty="0" smtClean="0">
                <a:solidFill>
                  <a:schemeClr val="accent1">
                    <a:lumMod val="75000"/>
                  </a:schemeClr>
                </a:solidFill>
              </a:rPr>
              <a:t>Kulaklara yapılan hacamat ,</a:t>
            </a:r>
          </a:p>
          <a:p>
            <a:r>
              <a:rPr lang="tr-TR" b="1" dirty="0" smtClean="0">
                <a:solidFill>
                  <a:schemeClr val="accent1">
                    <a:lumMod val="75000"/>
                  </a:schemeClr>
                </a:solidFill>
              </a:rPr>
              <a:t>İki omuz arasına hacamat </a:t>
            </a:r>
            <a:r>
              <a:rPr lang="tr-TR" b="1" dirty="0" smtClean="0"/>
              <a:t>yapmak göğüs ağrılarına ve kandan gelen hastalıklara faydalıdır.</a:t>
            </a:r>
          </a:p>
          <a:p>
            <a:r>
              <a:rPr lang="tr-TR" b="1" dirty="0" smtClean="0">
                <a:solidFill>
                  <a:schemeClr val="accent1">
                    <a:lumMod val="75000"/>
                  </a:schemeClr>
                </a:solidFill>
              </a:rPr>
              <a:t>Uyluğun iç yüzüne hacamat,</a:t>
            </a:r>
            <a:endParaRPr lang="tr-TR" b="1" u="sng" dirty="0" smtClean="0"/>
          </a:p>
          <a:p>
            <a:r>
              <a:rPr lang="tr-TR" b="1" dirty="0" smtClean="0">
                <a:solidFill>
                  <a:schemeClr val="accent1">
                    <a:lumMod val="75000"/>
                  </a:schemeClr>
                </a:solidFill>
              </a:rPr>
              <a:t>Diz altından yapılan hacamat, </a:t>
            </a:r>
          </a:p>
          <a:p>
            <a:r>
              <a:rPr lang="tr-TR" b="1" dirty="0" smtClean="0">
                <a:solidFill>
                  <a:schemeClr val="accent1">
                    <a:lumMod val="75000"/>
                  </a:schemeClr>
                </a:solidFill>
              </a:rPr>
              <a:t>Diz üstündeki bölgeye yapılan hacamat.</a:t>
            </a:r>
            <a:endParaRPr lang="tr-TR" dirty="0" smtClean="0"/>
          </a:p>
          <a:p>
            <a:endParaRPr lang="tr-TR" dirty="0" smtClean="0"/>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HACÂMATIN ZAMANI</a:t>
            </a:r>
            <a:endParaRPr lang="tr-TR" dirty="0"/>
          </a:p>
        </p:txBody>
      </p:sp>
      <p:sp>
        <p:nvSpPr>
          <p:cNvPr id="3" name="2 İçerik Yer Tutucusu"/>
          <p:cNvSpPr>
            <a:spLocks noGrp="1"/>
          </p:cNvSpPr>
          <p:nvPr>
            <p:ph idx="1"/>
          </p:nvPr>
        </p:nvSpPr>
        <p:spPr/>
        <p:txBody>
          <a:bodyPr>
            <a:normAutofit fontScale="85000" lnSpcReduction="20000"/>
          </a:bodyPr>
          <a:lstStyle/>
          <a:p>
            <a:r>
              <a:rPr lang="tr-TR" b="1" dirty="0" smtClean="0"/>
              <a:t>Ayın hareketine göre </a:t>
            </a:r>
            <a:r>
              <a:rPr lang="tr-TR" b="1" dirty="0" err="1" smtClean="0"/>
              <a:t>hacâmatı</a:t>
            </a:r>
            <a:r>
              <a:rPr lang="tr-TR" b="1" dirty="0" smtClean="0"/>
              <a:t> ayarlamak</a:t>
            </a:r>
            <a:r>
              <a:rPr lang="tr-TR" dirty="0" smtClean="0"/>
              <a:t>;</a:t>
            </a:r>
          </a:p>
          <a:p>
            <a:r>
              <a:rPr lang="tr-TR" b="1" dirty="0" smtClean="0">
                <a:solidFill>
                  <a:schemeClr val="accent2">
                    <a:lumMod val="60000"/>
                    <a:lumOff val="40000"/>
                  </a:schemeClr>
                </a:solidFill>
              </a:rPr>
              <a:t>Ayın on dördü ve on beşinde kan aldırmamalı </a:t>
            </a:r>
            <a:r>
              <a:rPr lang="tr-TR" b="1" dirty="0" smtClean="0"/>
              <a:t>ve hacamat yapılmamalıdır.</a:t>
            </a:r>
          </a:p>
          <a:p>
            <a:r>
              <a:rPr lang="tr-TR" b="1" dirty="0" smtClean="0"/>
              <a:t>Ayın on altı ve on yedisi olup, ayın aydınlığı eksilene kadar beklemekte fayda vardır.</a:t>
            </a:r>
          </a:p>
          <a:p>
            <a:r>
              <a:rPr lang="tr-TR" b="1" dirty="0" smtClean="0"/>
              <a:t>Ayın on dördünde </a:t>
            </a:r>
            <a:r>
              <a:rPr lang="tr-TR" b="1" u="sng" dirty="0" smtClean="0"/>
              <a:t>vücutta ki </a:t>
            </a:r>
            <a:r>
              <a:rPr lang="tr-TR" b="1" u="sng" dirty="0" err="1" smtClean="0"/>
              <a:t>hıltlar</a:t>
            </a:r>
            <a:r>
              <a:rPr lang="tr-TR" b="1" u="sng" dirty="0" smtClean="0"/>
              <a:t> (artık maddeler) harekete geçip dışarıya meylederler</a:t>
            </a:r>
            <a:r>
              <a:rPr lang="tr-TR" b="1" dirty="0" smtClean="0"/>
              <a:t>. </a:t>
            </a:r>
          </a:p>
          <a:p>
            <a:r>
              <a:rPr lang="tr-TR" b="1" dirty="0" smtClean="0">
                <a:solidFill>
                  <a:schemeClr val="accent1">
                    <a:lumMod val="75000"/>
                  </a:schemeClr>
                </a:solidFill>
              </a:rPr>
              <a:t>Kılcal damarlara kadar bütün damarlar dolar.</a:t>
            </a:r>
          </a:p>
          <a:p>
            <a:r>
              <a:rPr lang="tr-TR" b="1" dirty="0" smtClean="0">
                <a:solidFill>
                  <a:schemeClr val="accent1">
                    <a:lumMod val="75000"/>
                  </a:schemeClr>
                </a:solidFill>
              </a:rPr>
              <a:t>Ayın hareketine göre en uygun zaman,ayın küçülmeye başladığı hilal zamanıdır.</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p:txBody>
          <a:bodyPr>
            <a:normAutofit fontScale="85000" lnSpcReduction="10000"/>
          </a:bodyPr>
          <a:lstStyle/>
          <a:p>
            <a:r>
              <a:rPr lang="tr-TR" dirty="0" err="1" smtClean="0"/>
              <a:t>Cochrane</a:t>
            </a:r>
            <a:r>
              <a:rPr lang="tr-TR" dirty="0" smtClean="0"/>
              <a:t> kütüphanesinde  yaş kupa tedavisiyle ilgili çalışmalar  bulunmaktadır.</a:t>
            </a:r>
          </a:p>
          <a:p>
            <a:r>
              <a:rPr lang="tr-TR" dirty="0" smtClean="0"/>
              <a:t>Bu çalışmada </a:t>
            </a:r>
            <a:r>
              <a:rPr lang="tr-TR" dirty="0" err="1" smtClean="0"/>
              <a:t>randomize</a:t>
            </a:r>
            <a:r>
              <a:rPr lang="tr-TR" dirty="0" smtClean="0"/>
              <a:t>, </a:t>
            </a:r>
            <a:r>
              <a:rPr lang="tr-TR" dirty="0" err="1" smtClean="0"/>
              <a:t>kontrollu</a:t>
            </a:r>
            <a:r>
              <a:rPr lang="tr-TR" dirty="0" smtClean="0"/>
              <a:t> çalışmaların sistematik derlemesi yapılmıştır.</a:t>
            </a:r>
          </a:p>
          <a:p>
            <a:r>
              <a:rPr lang="tr-TR" dirty="0" smtClean="0"/>
              <a:t>Bu derleme sonucuna göre yaş kupa tedavisinin </a:t>
            </a:r>
            <a:r>
              <a:rPr lang="tr-TR" dirty="0" err="1" smtClean="0"/>
              <a:t>herpes</a:t>
            </a:r>
            <a:r>
              <a:rPr lang="tr-TR" dirty="0" smtClean="0"/>
              <a:t> </a:t>
            </a:r>
            <a:r>
              <a:rPr lang="tr-TR" dirty="0" err="1" smtClean="0"/>
              <a:t>zoster</a:t>
            </a:r>
            <a:r>
              <a:rPr lang="tr-TR" dirty="0" smtClean="0"/>
              <a:t> tedavisinde etkili olduğu,ancak çok daha büyük, özenli tasarımlara ihtiyaç duyulduğu belirtilmiştir.</a:t>
            </a:r>
          </a:p>
          <a:p>
            <a:r>
              <a:rPr lang="en-US" sz="2800" dirty="0" err="1" smtClean="0">
                <a:hlinkClick r:id="" action="ppaction://hlinkfile" tooltip="Alternative therapies in health and medicine."/>
              </a:rPr>
              <a:t>Altern</a:t>
            </a:r>
            <a:r>
              <a:rPr lang="en-US" sz="2800" dirty="0" smtClean="0">
                <a:hlinkClick r:id="" action="ppaction://hlinkfile" tooltip="Alternative therapies in health and medicine."/>
              </a:rPr>
              <a:t> </a:t>
            </a:r>
            <a:r>
              <a:rPr lang="en-US" sz="2800" dirty="0" err="1" smtClean="0">
                <a:hlinkClick r:id="" action="ppaction://hlinkfile" tooltip="Alternative therapies in health and medicine."/>
              </a:rPr>
              <a:t>Ther</a:t>
            </a:r>
            <a:r>
              <a:rPr lang="en-US" sz="2800" dirty="0" smtClean="0">
                <a:hlinkClick r:id="" action="ppaction://hlinkfile" tooltip="Alternative therapies in health and medicine."/>
              </a:rPr>
              <a:t> Health Med.</a:t>
            </a:r>
            <a:r>
              <a:rPr lang="en-US" sz="2800" dirty="0" smtClean="0"/>
              <a:t> 2010 Nov-Dec;16(6):48-54.</a:t>
            </a:r>
          </a:p>
          <a:p>
            <a:r>
              <a:rPr lang="en-US" sz="2800" b="1" dirty="0" smtClean="0"/>
              <a:t>Wet cupping therapy for treatment of herpes zoster: a systematic review of randomized controlled trials.</a:t>
            </a:r>
          </a:p>
          <a:p>
            <a:endParaRPr lang="tr-TR" dirty="0" smtClean="0"/>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Yurtiçi ve yurt dışında dernekleri bulunmaktadır.</a:t>
            </a:r>
          </a:p>
          <a:p>
            <a:r>
              <a:rPr lang="tr-TR" dirty="0" smtClean="0"/>
              <a:t>28-30 Eylül 2012’de İstanbul’da 2. Uluslararası Kupa  Terapisi Sempozyumu düzenlenmiştir. </a:t>
            </a:r>
          </a:p>
          <a:p>
            <a:r>
              <a:rPr lang="tr-TR" dirty="0" smtClean="0"/>
              <a:t>NHI Doğal Sağlık Enstitüsü, </a:t>
            </a:r>
            <a:r>
              <a:rPr lang="tr-TR" dirty="0" err="1" smtClean="0"/>
              <a:t>British</a:t>
            </a:r>
            <a:r>
              <a:rPr lang="tr-TR" dirty="0" smtClean="0"/>
              <a:t> </a:t>
            </a:r>
            <a:r>
              <a:rPr lang="tr-TR" dirty="0" err="1" smtClean="0"/>
              <a:t>Cupping</a:t>
            </a:r>
            <a:r>
              <a:rPr lang="tr-TR" dirty="0" smtClean="0"/>
              <a:t> </a:t>
            </a:r>
            <a:r>
              <a:rPr lang="tr-TR" dirty="0" err="1" smtClean="0"/>
              <a:t>Society</a:t>
            </a:r>
            <a:r>
              <a:rPr lang="tr-TR" dirty="0" smtClean="0"/>
              <a:t> işbirliğiyle ilgili kişilere eğitim vermektedir.  </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p:txBody>
          <a:bodyPr/>
          <a:lstStyle/>
          <a:p>
            <a:r>
              <a:rPr lang="tr-TR" dirty="0" smtClean="0"/>
              <a:t>Amerika gibi bazı ülkelerde kupa tedavisinin özel kodlarda geri ödemesi olup,sıklıkla akupunktur tedavisi sonrası uygulanır. </a:t>
            </a:r>
          </a:p>
          <a:p>
            <a:r>
              <a:rPr lang="tr-TR" dirty="0" smtClean="0"/>
              <a:t>Kupa setinin FDA </a:t>
            </a:r>
            <a:r>
              <a:rPr lang="tr-TR" smtClean="0"/>
              <a:t>onayı bulunmaktadır.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Uygulayan kişiler</a:t>
            </a:r>
            <a:endParaRPr lang="tr-TR" dirty="0"/>
          </a:p>
        </p:txBody>
      </p:sp>
      <p:sp>
        <p:nvSpPr>
          <p:cNvPr id="3" name="2 İçerik Yer Tutucusu"/>
          <p:cNvSpPr>
            <a:spLocks noGrp="1"/>
          </p:cNvSpPr>
          <p:nvPr>
            <p:ph idx="1"/>
          </p:nvPr>
        </p:nvSpPr>
        <p:spPr/>
        <p:txBody>
          <a:bodyPr/>
          <a:lstStyle/>
          <a:p>
            <a:r>
              <a:rPr lang="tr-TR" dirty="0" smtClean="0"/>
              <a:t>Doktor</a:t>
            </a:r>
          </a:p>
          <a:p>
            <a:r>
              <a:rPr lang="tr-TR" dirty="0" smtClean="0"/>
              <a:t>Yardımcı sağlık personeli</a:t>
            </a:r>
          </a:p>
          <a:p>
            <a:endParaRPr lang="tr-TR" dirty="0" smtClean="0"/>
          </a:p>
          <a:p>
            <a:endParaRPr lang="tr-TR" dirty="0" smtClean="0"/>
          </a:p>
          <a:p>
            <a:r>
              <a:rPr lang="tr-TR" dirty="0" err="1" smtClean="0"/>
              <a:t>British</a:t>
            </a:r>
            <a:r>
              <a:rPr lang="tr-TR" dirty="0" smtClean="0"/>
              <a:t> </a:t>
            </a:r>
            <a:r>
              <a:rPr lang="tr-TR" dirty="0" err="1" smtClean="0"/>
              <a:t>Cupping</a:t>
            </a:r>
            <a:r>
              <a:rPr lang="tr-TR" dirty="0" smtClean="0"/>
              <a:t> </a:t>
            </a:r>
            <a:r>
              <a:rPr lang="tr-TR" dirty="0" err="1" smtClean="0"/>
              <a:t>Society</a:t>
            </a:r>
            <a:r>
              <a:rPr lang="tr-TR" dirty="0" smtClean="0"/>
              <a:t> gibi kupa tedavisinin tanıtımı,geliştirilmesiyle ilgilenen sivil dernekler uygulayıcıların sağlık çalışanları olması gerektiği görüşündedir.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Tanım</a:t>
            </a:r>
            <a:endParaRPr lang="tr-TR" dirty="0"/>
          </a:p>
        </p:txBody>
      </p:sp>
      <p:sp>
        <p:nvSpPr>
          <p:cNvPr id="6" name="İçerik Yer Tutucusu 5"/>
          <p:cNvSpPr>
            <a:spLocks noGrp="1"/>
          </p:cNvSpPr>
          <p:nvPr>
            <p:ph idx="1"/>
          </p:nvPr>
        </p:nvSpPr>
        <p:spPr/>
        <p:txBody>
          <a:bodyPr>
            <a:normAutofit fontScale="85000" lnSpcReduction="20000"/>
          </a:bodyPr>
          <a:lstStyle/>
          <a:p>
            <a:r>
              <a:rPr lang="tr-TR" dirty="0" smtClean="0"/>
              <a:t>Kan dolaşımını arttırmak ve iyileşme sağlamak için bölgesel vakum oluşturmaya dayanan köklü tedavi  yöntemine  </a:t>
            </a:r>
            <a:r>
              <a:rPr lang="tr-TR" i="1" dirty="0" smtClean="0"/>
              <a:t>kupa terapisi</a:t>
            </a:r>
            <a:r>
              <a:rPr lang="tr-TR" dirty="0" smtClean="0"/>
              <a:t>  denir. Hastalıktan kurtulmak veya sağlığı koruma amacıyla atık maddelerin yoğun olarak toplandığı belli noktalardaki tıkanıklık, kılcal damar ve ince damarlardan kirli kanın alındığı </a:t>
            </a:r>
            <a:r>
              <a:rPr lang="tr-TR" i="1" dirty="0" smtClean="0"/>
              <a:t>yaş kupa tedavisi</a:t>
            </a:r>
            <a:r>
              <a:rPr lang="tr-TR" dirty="0" smtClean="0"/>
              <a:t> ise </a:t>
            </a:r>
            <a:r>
              <a:rPr lang="tr-TR" b="1" i="1" dirty="0" smtClean="0"/>
              <a:t>hacamat </a:t>
            </a:r>
            <a:r>
              <a:rPr lang="tr-TR" dirty="0" smtClean="0"/>
              <a:t>olarak da bilinir. Ana mekanizması kan akımının arttırılmasına dayanır. Elle yapılan masaja nazaran daha fazla kan akımı sağlanarak, hücrelerin beslenmesi artar ve karbondioksit atılması sağlanır.</a:t>
            </a:r>
          </a:p>
          <a:p>
            <a:r>
              <a:rPr lang="tr-TR" dirty="0" smtClean="0"/>
              <a:t>                     </a:t>
            </a:r>
            <a:r>
              <a:rPr lang="tr-TR" b="1" dirty="0" smtClean="0"/>
              <a:t>2. Uluslararası Kupa Tedavisi Sempozyumu </a:t>
            </a:r>
            <a:endParaRPr lang="tr-TR" b="1" dirty="0"/>
          </a:p>
        </p:txBody>
      </p:sp>
    </p:spTree>
    <p:extLst>
      <p:ext uri="{BB962C8B-B14F-4D97-AF65-F5344CB8AC3E}">
        <p14:creationId xmlns="" xmlns:p14="http://schemas.microsoft.com/office/powerpoint/2010/main" val="10159787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Uygulama yerleri</a:t>
            </a:r>
            <a:endParaRPr lang="tr-TR" dirty="0"/>
          </a:p>
        </p:txBody>
      </p:sp>
      <p:sp>
        <p:nvSpPr>
          <p:cNvPr id="3" name="2 İçerik Yer Tutucusu"/>
          <p:cNvSpPr>
            <a:spLocks noGrp="1"/>
          </p:cNvSpPr>
          <p:nvPr>
            <p:ph idx="1"/>
          </p:nvPr>
        </p:nvSpPr>
        <p:spPr/>
        <p:txBody>
          <a:bodyPr/>
          <a:lstStyle/>
          <a:p>
            <a:r>
              <a:rPr lang="tr-TR" dirty="0" smtClean="0"/>
              <a:t>Hastane</a:t>
            </a:r>
          </a:p>
          <a:p>
            <a:r>
              <a:rPr lang="tr-TR" dirty="0" smtClean="0"/>
              <a:t>Özel klinik</a:t>
            </a:r>
          </a:p>
          <a:p>
            <a:r>
              <a:rPr lang="tr-TR" dirty="0" smtClean="0"/>
              <a:t>Özel muayenehane</a:t>
            </a:r>
          </a:p>
          <a:p>
            <a:r>
              <a:rPr lang="tr-TR" dirty="0" smtClean="0"/>
              <a:t>Sağlık merkezleri</a:t>
            </a:r>
          </a:p>
          <a:p>
            <a:r>
              <a:rPr lang="tr-TR" dirty="0" smtClean="0"/>
              <a:t>Huzur evleri</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b="1" dirty="0" err="1" smtClean="0">
                <a:solidFill>
                  <a:srgbClr val="FFC000"/>
                </a:solidFill>
                <a:latin typeface="Calibri" pitchFamily="34" charset="0"/>
                <a:cs typeface="Calibri" pitchFamily="34" charset="0"/>
                <a:hlinkClick r:id="rId2"/>
              </a:rPr>
              <a:t>cupping</a:t>
            </a:r>
            <a:r>
              <a:rPr lang="tr-TR" b="1" dirty="0" smtClean="0">
                <a:solidFill>
                  <a:srgbClr val="FFC000"/>
                </a:solidFill>
                <a:latin typeface="Calibri" pitchFamily="34" charset="0"/>
                <a:cs typeface="Calibri" pitchFamily="34" charset="0"/>
                <a:hlinkClick r:id="rId2"/>
              </a:rPr>
              <a:t> </a:t>
            </a:r>
            <a:r>
              <a:rPr lang="tr-TR" b="1" dirty="0" err="1" smtClean="0">
                <a:solidFill>
                  <a:srgbClr val="FFC000"/>
                </a:solidFill>
                <a:latin typeface="Calibri" pitchFamily="34" charset="0"/>
                <a:cs typeface="Calibri" pitchFamily="34" charset="0"/>
                <a:hlinkClick r:id="rId2"/>
              </a:rPr>
              <a:t>pain</a:t>
            </a:r>
            <a:r>
              <a:rPr lang="tr-TR" b="1" dirty="0" smtClean="0">
                <a:solidFill>
                  <a:srgbClr val="FFC000"/>
                </a:solidFill>
                <a:latin typeface="Calibri" pitchFamily="34" charset="0"/>
                <a:cs typeface="Calibri" pitchFamily="34" charset="0"/>
                <a:hlinkClick r:id="rId2"/>
              </a:rPr>
              <a:t> (84)</a:t>
            </a:r>
            <a:r>
              <a:rPr lang="tr-TR" b="1" dirty="0" smtClean="0">
                <a:solidFill>
                  <a:srgbClr val="FFC000"/>
                </a:solidFill>
                <a:latin typeface="Calibri" pitchFamily="34" charset="0"/>
                <a:cs typeface="Calibri" pitchFamily="34" charset="0"/>
              </a:rPr>
              <a:t> </a:t>
            </a:r>
            <a:r>
              <a:rPr lang="tr-TR" b="1" dirty="0" err="1" smtClean="0">
                <a:solidFill>
                  <a:srgbClr val="FFC000"/>
                </a:solidFill>
                <a:latin typeface="Calibri" pitchFamily="34" charset="0"/>
                <a:cs typeface="Calibri" pitchFamily="34" charset="0"/>
              </a:rPr>
              <a:t>PubMed</a:t>
            </a:r>
            <a:endParaRPr lang="tr-TR" b="1" dirty="0" smtClean="0">
              <a:solidFill>
                <a:srgbClr val="FFC000"/>
              </a:solidFill>
              <a:latin typeface="Calibri" pitchFamily="34" charset="0"/>
              <a:cs typeface="Calibri" pitchFamily="34" charset="0"/>
            </a:endParaRPr>
          </a:p>
          <a:p>
            <a:r>
              <a:rPr lang="tr-TR" b="1" dirty="0" err="1" smtClean="0">
                <a:solidFill>
                  <a:srgbClr val="FFC000"/>
                </a:solidFill>
                <a:latin typeface="Calibri" pitchFamily="34" charset="0"/>
                <a:cs typeface="Calibri" pitchFamily="34" charset="0"/>
                <a:hlinkClick r:id="rId3"/>
              </a:rPr>
              <a:t>cupping</a:t>
            </a:r>
            <a:r>
              <a:rPr lang="tr-TR" b="1" dirty="0" smtClean="0">
                <a:solidFill>
                  <a:srgbClr val="FFC000"/>
                </a:solidFill>
                <a:latin typeface="Calibri" pitchFamily="34" charset="0"/>
                <a:cs typeface="Calibri" pitchFamily="34" charset="0"/>
                <a:hlinkClick r:id="rId3"/>
              </a:rPr>
              <a:t> </a:t>
            </a:r>
            <a:r>
              <a:rPr lang="tr-TR" b="1" dirty="0" err="1" smtClean="0">
                <a:solidFill>
                  <a:srgbClr val="FFC000"/>
                </a:solidFill>
                <a:latin typeface="Calibri" pitchFamily="34" charset="0"/>
                <a:cs typeface="Calibri" pitchFamily="34" charset="0"/>
                <a:hlinkClick r:id="rId3"/>
              </a:rPr>
              <a:t>treatment</a:t>
            </a:r>
            <a:r>
              <a:rPr lang="tr-TR" b="1" dirty="0" smtClean="0">
                <a:solidFill>
                  <a:srgbClr val="FFC000"/>
                </a:solidFill>
                <a:latin typeface="Calibri" pitchFamily="34" charset="0"/>
                <a:cs typeface="Calibri" pitchFamily="34" charset="0"/>
                <a:hlinkClick r:id="rId3"/>
              </a:rPr>
              <a:t> </a:t>
            </a:r>
            <a:r>
              <a:rPr lang="tr-TR" b="1" dirty="0" err="1" smtClean="0">
                <a:solidFill>
                  <a:srgbClr val="FFC000"/>
                </a:solidFill>
                <a:latin typeface="Calibri" pitchFamily="34" charset="0"/>
                <a:cs typeface="Calibri" pitchFamily="34" charset="0"/>
                <a:hlinkClick r:id="rId3"/>
              </a:rPr>
              <a:t>pain</a:t>
            </a:r>
            <a:r>
              <a:rPr lang="tr-TR" b="1" dirty="0" smtClean="0">
                <a:solidFill>
                  <a:srgbClr val="FFC000"/>
                </a:solidFill>
                <a:latin typeface="Calibri" pitchFamily="34" charset="0"/>
                <a:cs typeface="Calibri" pitchFamily="34" charset="0"/>
                <a:hlinkClick r:id="rId3"/>
              </a:rPr>
              <a:t> (78)</a:t>
            </a:r>
            <a:r>
              <a:rPr lang="tr-TR" b="1" dirty="0" smtClean="0">
                <a:solidFill>
                  <a:srgbClr val="FFC000"/>
                </a:solidFill>
                <a:latin typeface="Calibri" pitchFamily="34" charset="0"/>
                <a:cs typeface="Calibri" pitchFamily="34" charset="0"/>
              </a:rPr>
              <a:t> </a:t>
            </a:r>
            <a:r>
              <a:rPr lang="tr-TR" b="1" dirty="0" err="1" smtClean="0">
                <a:solidFill>
                  <a:srgbClr val="FFC000"/>
                </a:solidFill>
                <a:latin typeface="Calibri" pitchFamily="34" charset="0"/>
                <a:cs typeface="Calibri" pitchFamily="34" charset="0"/>
              </a:rPr>
              <a:t>PubMed</a:t>
            </a:r>
            <a:endParaRPr lang="tr-TR" b="1" dirty="0" smtClean="0">
              <a:solidFill>
                <a:srgbClr val="FFC000"/>
              </a:solidFill>
              <a:latin typeface="Calibri" pitchFamily="34" charset="0"/>
              <a:cs typeface="Calibri" pitchFamily="34" charset="0"/>
            </a:endParaRPr>
          </a:p>
          <a:p>
            <a:r>
              <a:rPr lang="tr-TR" b="1" dirty="0" err="1" smtClean="0">
                <a:solidFill>
                  <a:srgbClr val="FFC000"/>
                </a:solidFill>
                <a:latin typeface="Calibri" pitchFamily="34" charset="0"/>
                <a:cs typeface="Calibri" pitchFamily="34" charset="0"/>
                <a:hlinkClick r:id="rId4"/>
              </a:rPr>
              <a:t>cupping</a:t>
            </a:r>
            <a:r>
              <a:rPr lang="tr-TR" b="1" dirty="0" smtClean="0">
                <a:solidFill>
                  <a:srgbClr val="FFC000"/>
                </a:solidFill>
                <a:latin typeface="Calibri" pitchFamily="34" charset="0"/>
                <a:cs typeface="Calibri" pitchFamily="34" charset="0"/>
                <a:hlinkClick r:id="rId4"/>
              </a:rPr>
              <a:t> </a:t>
            </a:r>
            <a:r>
              <a:rPr lang="tr-TR" b="1" dirty="0" err="1" smtClean="0">
                <a:solidFill>
                  <a:srgbClr val="FFC000"/>
                </a:solidFill>
                <a:latin typeface="Calibri" pitchFamily="34" charset="0"/>
                <a:cs typeface="Calibri" pitchFamily="34" charset="0"/>
                <a:hlinkClick r:id="rId4"/>
              </a:rPr>
              <a:t>treatment</a:t>
            </a:r>
            <a:r>
              <a:rPr lang="tr-TR" b="1" dirty="0" smtClean="0">
                <a:solidFill>
                  <a:srgbClr val="FFC000"/>
                </a:solidFill>
                <a:latin typeface="Calibri" pitchFamily="34" charset="0"/>
                <a:cs typeface="Calibri" pitchFamily="34" charset="0"/>
                <a:hlinkClick r:id="rId4"/>
              </a:rPr>
              <a:t> (536)</a:t>
            </a:r>
            <a:r>
              <a:rPr lang="tr-TR" b="1" dirty="0" smtClean="0">
                <a:solidFill>
                  <a:srgbClr val="FFC000"/>
                </a:solidFill>
                <a:latin typeface="Calibri" pitchFamily="34" charset="0"/>
                <a:cs typeface="Calibri" pitchFamily="34" charset="0"/>
              </a:rPr>
              <a:t> </a:t>
            </a:r>
            <a:r>
              <a:rPr lang="tr-TR" b="1" dirty="0" err="1" smtClean="0">
                <a:solidFill>
                  <a:srgbClr val="FFC000"/>
                </a:solidFill>
                <a:latin typeface="Calibri" pitchFamily="34" charset="0"/>
                <a:cs typeface="Calibri" pitchFamily="34" charset="0"/>
              </a:rPr>
              <a:t>PubMed</a:t>
            </a:r>
            <a:endParaRPr lang="tr-TR" b="1" dirty="0" smtClean="0">
              <a:solidFill>
                <a:srgbClr val="FFC000"/>
              </a:solidFill>
              <a:latin typeface="Calibri" pitchFamily="34" charset="0"/>
              <a:cs typeface="Calibri" pitchFamily="34" charset="0"/>
            </a:endParaRPr>
          </a:p>
          <a:p>
            <a:r>
              <a:rPr lang="tr-TR" b="1" dirty="0" err="1" smtClean="0">
                <a:solidFill>
                  <a:srgbClr val="FFC000"/>
                </a:solidFill>
                <a:latin typeface="Calibri" pitchFamily="34" charset="0"/>
                <a:cs typeface="Calibri" pitchFamily="34" charset="0"/>
                <a:hlinkClick r:id="rId5"/>
              </a:rPr>
              <a:t>cupping</a:t>
            </a:r>
            <a:r>
              <a:rPr lang="tr-TR" b="1" dirty="0" smtClean="0">
                <a:solidFill>
                  <a:srgbClr val="FFC000"/>
                </a:solidFill>
                <a:latin typeface="Calibri" pitchFamily="34" charset="0"/>
                <a:cs typeface="Calibri" pitchFamily="34" charset="0"/>
                <a:hlinkClick r:id="rId5"/>
              </a:rPr>
              <a:t> (1118)</a:t>
            </a:r>
            <a:r>
              <a:rPr lang="tr-TR" b="1" dirty="0" smtClean="0">
                <a:solidFill>
                  <a:srgbClr val="FFC000"/>
                </a:solidFill>
                <a:latin typeface="Calibri" pitchFamily="34" charset="0"/>
                <a:cs typeface="Calibri" pitchFamily="34" charset="0"/>
              </a:rPr>
              <a:t> </a:t>
            </a:r>
            <a:r>
              <a:rPr lang="tr-TR" b="1" dirty="0" err="1" smtClean="0">
                <a:solidFill>
                  <a:srgbClr val="FFC000"/>
                </a:solidFill>
                <a:latin typeface="Calibri" pitchFamily="34" charset="0"/>
                <a:cs typeface="Calibri" pitchFamily="34" charset="0"/>
              </a:rPr>
              <a:t>PubMed</a:t>
            </a:r>
            <a:endParaRPr lang="tr-TR" b="1" dirty="0" smtClean="0">
              <a:solidFill>
                <a:srgbClr val="FFC000"/>
              </a:solidFill>
              <a:latin typeface="Calibri" pitchFamily="34" charset="0"/>
              <a:cs typeface="Calibri" pitchFamily="34" charset="0"/>
            </a:endParaRPr>
          </a:p>
          <a:p>
            <a:r>
              <a:rPr lang="tr-TR" b="1" dirty="0" err="1" smtClean="0">
                <a:solidFill>
                  <a:srgbClr val="FFC000"/>
                </a:solidFill>
                <a:latin typeface="Calibri" pitchFamily="34" charset="0"/>
                <a:cs typeface="Calibri" pitchFamily="34" charset="0"/>
                <a:hlinkClick r:id="rId6"/>
              </a:rPr>
              <a:t>cupping</a:t>
            </a:r>
            <a:r>
              <a:rPr lang="tr-TR" b="1" dirty="0" smtClean="0">
                <a:solidFill>
                  <a:srgbClr val="FFC000"/>
                </a:solidFill>
                <a:latin typeface="Calibri" pitchFamily="34" charset="0"/>
                <a:cs typeface="Calibri" pitchFamily="34" charset="0"/>
                <a:hlinkClick r:id="rId6"/>
              </a:rPr>
              <a:t> </a:t>
            </a:r>
            <a:r>
              <a:rPr lang="tr-TR" b="1" dirty="0" err="1" smtClean="0">
                <a:solidFill>
                  <a:srgbClr val="FFC000"/>
                </a:solidFill>
                <a:latin typeface="Calibri" pitchFamily="34" charset="0"/>
                <a:cs typeface="Calibri" pitchFamily="34" charset="0"/>
                <a:hlinkClick r:id="rId6"/>
              </a:rPr>
              <a:t>therapy</a:t>
            </a:r>
            <a:r>
              <a:rPr lang="tr-TR" b="1" dirty="0" smtClean="0">
                <a:solidFill>
                  <a:srgbClr val="FFC000"/>
                </a:solidFill>
                <a:latin typeface="Calibri" pitchFamily="34" charset="0"/>
                <a:cs typeface="Calibri" pitchFamily="34" charset="0"/>
                <a:hlinkClick r:id="rId6"/>
              </a:rPr>
              <a:t> (477)</a:t>
            </a:r>
            <a:r>
              <a:rPr lang="tr-TR" b="1" dirty="0" smtClean="0">
                <a:solidFill>
                  <a:srgbClr val="FFC000"/>
                </a:solidFill>
                <a:latin typeface="Calibri" pitchFamily="34" charset="0"/>
                <a:cs typeface="Calibri" pitchFamily="34" charset="0"/>
              </a:rPr>
              <a:t> </a:t>
            </a:r>
            <a:r>
              <a:rPr lang="tr-TR" b="1" dirty="0" err="1" smtClean="0">
                <a:solidFill>
                  <a:srgbClr val="FFC000"/>
                </a:solidFill>
                <a:latin typeface="Calibri" pitchFamily="34" charset="0"/>
                <a:cs typeface="Calibri" pitchFamily="34" charset="0"/>
              </a:rPr>
              <a:t>PubMed</a:t>
            </a:r>
            <a:endParaRPr lang="tr-TR" b="1" dirty="0" smtClean="0">
              <a:solidFill>
                <a:srgbClr val="FFC000"/>
              </a:solidFill>
              <a:latin typeface="Calibri" pitchFamily="34" charset="0"/>
              <a:cs typeface="Calibri" pitchFamily="34" charset="0"/>
            </a:endParaRPr>
          </a:p>
          <a:p>
            <a:r>
              <a:rPr lang="tr-TR" b="1" dirty="0" err="1" smtClean="0">
                <a:solidFill>
                  <a:srgbClr val="FFC000"/>
                </a:solidFill>
                <a:latin typeface="Calibri" pitchFamily="34" charset="0"/>
                <a:cs typeface="Calibri" pitchFamily="34" charset="0"/>
              </a:rPr>
              <a:t>Wet</a:t>
            </a:r>
            <a:r>
              <a:rPr lang="tr-TR" b="1" dirty="0" smtClean="0">
                <a:solidFill>
                  <a:srgbClr val="FFC000"/>
                </a:solidFill>
                <a:latin typeface="Calibri" pitchFamily="34" charset="0"/>
                <a:cs typeface="Calibri" pitchFamily="34" charset="0"/>
              </a:rPr>
              <a:t>-</a:t>
            </a:r>
            <a:r>
              <a:rPr lang="tr-TR" b="1" dirty="0" err="1" smtClean="0">
                <a:solidFill>
                  <a:srgbClr val="FFC000"/>
                </a:solidFill>
                <a:latin typeface="Calibri" pitchFamily="34" charset="0"/>
                <a:cs typeface="Calibri" pitchFamily="34" charset="0"/>
              </a:rPr>
              <a:t>cupping</a:t>
            </a:r>
            <a:r>
              <a:rPr lang="tr-TR" b="1" dirty="0" smtClean="0">
                <a:solidFill>
                  <a:srgbClr val="FFC000"/>
                </a:solidFill>
                <a:latin typeface="Calibri" pitchFamily="34" charset="0"/>
                <a:cs typeface="Calibri" pitchFamily="34" charset="0"/>
              </a:rPr>
              <a:t> ( 1 ) </a:t>
            </a:r>
            <a:r>
              <a:rPr lang="tr-TR" b="1" dirty="0" err="1" smtClean="0">
                <a:solidFill>
                  <a:srgbClr val="FFC000"/>
                </a:solidFill>
                <a:latin typeface="Calibri" pitchFamily="34" charset="0"/>
                <a:cs typeface="Calibri" pitchFamily="34" charset="0"/>
              </a:rPr>
              <a:t>Cochrane</a:t>
            </a:r>
            <a:r>
              <a:rPr lang="tr-TR" b="1" dirty="0" smtClean="0">
                <a:solidFill>
                  <a:srgbClr val="FFC000"/>
                </a:solidFill>
                <a:latin typeface="Calibri" pitchFamily="34" charset="0"/>
                <a:cs typeface="Calibri" pitchFamily="34" charset="0"/>
              </a:rPr>
              <a:t> </a:t>
            </a:r>
            <a:r>
              <a:rPr lang="tr-TR" b="1" dirty="0" err="1" smtClean="0">
                <a:solidFill>
                  <a:srgbClr val="FFC000"/>
                </a:solidFill>
                <a:latin typeface="Calibri" pitchFamily="34" charset="0"/>
                <a:cs typeface="Calibri" pitchFamily="34" charset="0"/>
              </a:rPr>
              <a:t>Library</a:t>
            </a:r>
            <a:endParaRPr lang="tr-TR" b="1" dirty="0" smtClean="0">
              <a:solidFill>
                <a:srgbClr val="FFC000"/>
              </a:solidFill>
              <a:latin typeface="Calibri" pitchFamily="34" charset="0"/>
              <a:cs typeface="Calibri" pitchFamily="34" charset="0"/>
            </a:endParaRP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42976" y="285728"/>
            <a:ext cx="7515220" cy="1143000"/>
          </a:xfrm>
        </p:spPr>
        <p:txBody>
          <a:bodyPr>
            <a:normAutofit fontScale="90000"/>
          </a:bodyPr>
          <a:lstStyle/>
          <a:p>
            <a:r>
              <a:rPr lang="en-US" sz="2400" b="1" dirty="0" smtClean="0">
                <a:solidFill>
                  <a:srgbClr val="C00000"/>
                </a:solidFill>
              </a:rPr>
              <a:t>Cupping for Treating Neck Pain in Video Display Terminal (VDT) Users: A Randomized Controlled Pilot Trial.</a:t>
            </a:r>
            <a:endParaRPr lang="tr-TR" sz="2400" dirty="0"/>
          </a:p>
        </p:txBody>
      </p:sp>
      <p:sp>
        <p:nvSpPr>
          <p:cNvPr id="3" name="2 İçerik Yer Tutucusu"/>
          <p:cNvSpPr>
            <a:spLocks noGrp="1"/>
          </p:cNvSpPr>
          <p:nvPr>
            <p:ph idx="1"/>
          </p:nvPr>
        </p:nvSpPr>
        <p:spPr/>
        <p:txBody>
          <a:bodyPr>
            <a:normAutofit fontScale="40000" lnSpcReduction="20000"/>
          </a:bodyPr>
          <a:lstStyle/>
          <a:p>
            <a:r>
              <a:rPr lang="en-US" dirty="0" smtClean="0">
                <a:latin typeface="Calibri" pitchFamily="34" charset="0"/>
                <a:cs typeface="Calibri" pitchFamily="34" charset="0"/>
                <a:hlinkClick r:id="" tooltip="Journal of occupational health."/>
              </a:rPr>
              <a:t>J </a:t>
            </a:r>
            <a:r>
              <a:rPr lang="en-US" dirty="0" err="1" smtClean="0">
                <a:latin typeface="Calibri" pitchFamily="34" charset="0"/>
                <a:cs typeface="Calibri" pitchFamily="34" charset="0"/>
                <a:hlinkClick r:id="" tooltip="Journal of occupational health."/>
              </a:rPr>
              <a:t>Occup</a:t>
            </a:r>
            <a:r>
              <a:rPr lang="en-US" dirty="0" smtClean="0">
                <a:latin typeface="Calibri" pitchFamily="34" charset="0"/>
                <a:cs typeface="Calibri" pitchFamily="34" charset="0"/>
                <a:hlinkClick r:id="" tooltip="Journal of occupational health."/>
              </a:rPr>
              <a:t> Health.</a:t>
            </a:r>
            <a:r>
              <a:rPr lang="en-US" dirty="0" smtClean="0">
                <a:latin typeface="Calibri" pitchFamily="34" charset="0"/>
                <a:cs typeface="Calibri" pitchFamily="34" charset="0"/>
              </a:rPr>
              <a:t> 2012 Sep 1.</a:t>
            </a:r>
          </a:p>
          <a:p>
            <a:r>
              <a:rPr lang="en-US" dirty="0" smtClean="0">
                <a:latin typeface="Calibri" pitchFamily="34" charset="0"/>
                <a:cs typeface="Calibri" pitchFamily="34" charset="0"/>
                <a:hlinkClick r:id="rId2"/>
              </a:rPr>
              <a:t>Kim TH</a:t>
            </a:r>
            <a:r>
              <a:rPr lang="en-US" dirty="0" smtClean="0">
                <a:latin typeface="Calibri" pitchFamily="34" charset="0"/>
                <a:cs typeface="Calibri" pitchFamily="34" charset="0"/>
              </a:rPr>
              <a:t>, </a:t>
            </a:r>
            <a:r>
              <a:rPr lang="en-US" dirty="0" smtClean="0">
                <a:latin typeface="Calibri" pitchFamily="34" charset="0"/>
                <a:cs typeface="Calibri" pitchFamily="34" charset="0"/>
                <a:hlinkClick r:id="rId3"/>
              </a:rPr>
              <a:t>Kang JW</a:t>
            </a:r>
            <a:r>
              <a:rPr lang="en-US" dirty="0" smtClean="0">
                <a:latin typeface="Calibri" pitchFamily="34" charset="0"/>
                <a:cs typeface="Calibri" pitchFamily="34" charset="0"/>
              </a:rPr>
              <a:t>, </a:t>
            </a:r>
            <a:r>
              <a:rPr lang="en-US" dirty="0" smtClean="0">
                <a:latin typeface="Calibri" pitchFamily="34" charset="0"/>
                <a:cs typeface="Calibri" pitchFamily="34" charset="0"/>
                <a:hlinkClick r:id="rId4"/>
              </a:rPr>
              <a:t>Kim KH</a:t>
            </a:r>
            <a:r>
              <a:rPr lang="en-US" dirty="0" smtClean="0">
                <a:latin typeface="Calibri" pitchFamily="34" charset="0"/>
                <a:cs typeface="Calibri" pitchFamily="34" charset="0"/>
              </a:rPr>
              <a:t>, </a:t>
            </a:r>
            <a:r>
              <a:rPr lang="en-US" dirty="0" smtClean="0">
                <a:latin typeface="Calibri" pitchFamily="34" charset="0"/>
                <a:cs typeface="Calibri" pitchFamily="34" charset="0"/>
                <a:hlinkClick r:id="rId5"/>
              </a:rPr>
              <a:t>Lee M</a:t>
            </a:r>
            <a:r>
              <a:rPr lang="en-US" dirty="0" smtClean="0">
                <a:latin typeface="Calibri" pitchFamily="34" charset="0"/>
                <a:cs typeface="Calibri" pitchFamily="34" charset="0"/>
              </a:rPr>
              <a:t>, </a:t>
            </a:r>
            <a:r>
              <a:rPr lang="en-US" dirty="0" smtClean="0">
                <a:latin typeface="Calibri" pitchFamily="34" charset="0"/>
                <a:cs typeface="Calibri" pitchFamily="34" charset="0"/>
                <a:hlinkClick r:id="rId6"/>
              </a:rPr>
              <a:t>Kim JE</a:t>
            </a:r>
            <a:r>
              <a:rPr lang="en-US" dirty="0" smtClean="0">
                <a:latin typeface="Calibri" pitchFamily="34" charset="0"/>
                <a:cs typeface="Calibri" pitchFamily="34" charset="0"/>
              </a:rPr>
              <a:t>, </a:t>
            </a:r>
            <a:r>
              <a:rPr lang="en-US" dirty="0" smtClean="0">
                <a:latin typeface="Calibri" pitchFamily="34" charset="0"/>
                <a:cs typeface="Calibri" pitchFamily="34" charset="0"/>
                <a:hlinkClick r:id="rId7"/>
              </a:rPr>
              <a:t>Kim JH</a:t>
            </a:r>
            <a:r>
              <a:rPr lang="en-US" dirty="0" smtClean="0">
                <a:latin typeface="Calibri" pitchFamily="34" charset="0"/>
                <a:cs typeface="Calibri" pitchFamily="34" charset="0"/>
              </a:rPr>
              <a:t>, </a:t>
            </a:r>
            <a:r>
              <a:rPr lang="en-US" dirty="0" smtClean="0">
                <a:latin typeface="Calibri" pitchFamily="34" charset="0"/>
                <a:cs typeface="Calibri" pitchFamily="34" charset="0"/>
                <a:hlinkClick r:id="rId8"/>
              </a:rPr>
              <a:t>Lee S</a:t>
            </a:r>
            <a:r>
              <a:rPr lang="en-US" dirty="0" smtClean="0">
                <a:latin typeface="Calibri" pitchFamily="34" charset="0"/>
                <a:cs typeface="Calibri" pitchFamily="34" charset="0"/>
              </a:rPr>
              <a:t>, </a:t>
            </a:r>
            <a:r>
              <a:rPr lang="en-US" dirty="0" smtClean="0">
                <a:latin typeface="Calibri" pitchFamily="34" charset="0"/>
                <a:cs typeface="Calibri" pitchFamily="34" charset="0"/>
                <a:hlinkClick r:id="rId9"/>
              </a:rPr>
              <a:t>Shin MS</a:t>
            </a:r>
            <a:r>
              <a:rPr lang="en-US" dirty="0" smtClean="0">
                <a:latin typeface="Calibri" pitchFamily="34" charset="0"/>
                <a:cs typeface="Calibri" pitchFamily="34" charset="0"/>
              </a:rPr>
              <a:t>, </a:t>
            </a:r>
            <a:r>
              <a:rPr lang="en-US" dirty="0" smtClean="0">
                <a:latin typeface="Calibri" pitchFamily="34" charset="0"/>
                <a:cs typeface="Calibri" pitchFamily="34" charset="0"/>
                <a:hlinkClick r:id="rId10"/>
              </a:rPr>
              <a:t>Jung SY</a:t>
            </a:r>
            <a:r>
              <a:rPr lang="en-US" dirty="0" smtClean="0">
                <a:latin typeface="Calibri" pitchFamily="34" charset="0"/>
                <a:cs typeface="Calibri" pitchFamily="34" charset="0"/>
              </a:rPr>
              <a:t>, </a:t>
            </a:r>
            <a:r>
              <a:rPr lang="en-US" dirty="0" smtClean="0">
                <a:latin typeface="Calibri" pitchFamily="34" charset="0"/>
                <a:cs typeface="Calibri" pitchFamily="34" charset="0"/>
                <a:hlinkClick r:id="rId11"/>
              </a:rPr>
              <a:t>Kim AR</a:t>
            </a:r>
            <a:r>
              <a:rPr lang="en-US" dirty="0" smtClean="0">
                <a:latin typeface="Calibri" pitchFamily="34" charset="0"/>
                <a:cs typeface="Calibri" pitchFamily="34" charset="0"/>
              </a:rPr>
              <a:t>, </a:t>
            </a:r>
            <a:r>
              <a:rPr lang="en-US" dirty="0" smtClean="0">
                <a:latin typeface="Calibri" pitchFamily="34" charset="0"/>
                <a:cs typeface="Calibri" pitchFamily="34" charset="0"/>
                <a:hlinkClick r:id="rId12"/>
              </a:rPr>
              <a:t>Park HJ</a:t>
            </a:r>
            <a:r>
              <a:rPr lang="en-US" dirty="0" smtClean="0">
                <a:latin typeface="Calibri" pitchFamily="34" charset="0"/>
                <a:cs typeface="Calibri" pitchFamily="34" charset="0"/>
              </a:rPr>
              <a:t>, </a:t>
            </a:r>
            <a:r>
              <a:rPr lang="en-US" dirty="0" smtClean="0">
                <a:latin typeface="Calibri" pitchFamily="34" charset="0"/>
                <a:cs typeface="Calibri" pitchFamily="34" charset="0"/>
                <a:hlinkClick r:id="rId13"/>
              </a:rPr>
              <a:t>Hong KE</a:t>
            </a:r>
            <a:r>
              <a:rPr lang="en-US" dirty="0" smtClean="0">
                <a:latin typeface="Calibri" pitchFamily="34" charset="0"/>
                <a:cs typeface="Calibri" pitchFamily="34" charset="0"/>
              </a:rPr>
              <a:t>.</a:t>
            </a:r>
          </a:p>
          <a:p>
            <a:r>
              <a:rPr lang="en-US" b="1" dirty="0" smtClean="0">
                <a:latin typeface="Calibri" pitchFamily="34" charset="0"/>
                <a:cs typeface="Calibri" pitchFamily="34" charset="0"/>
              </a:rPr>
              <a:t>Abstract</a:t>
            </a:r>
          </a:p>
          <a:p>
            <a:r>
              <a:rPr lang="en-US" dirty="0" smtClean="0">
                <a:solidFill>
                  <a:srgbClr val="00B050"/>
                </a:solidFill>
                <a:latin typeface="Calibri" pitchFamily="34" charset="0"/>
                <a:cs typeface="Calibri" pitchFamily="34" charset="0"/>
              </a:rPr>
              <a:t>Objectives:</a:t>
            </a:r>
            <a:r>
              <a:rPr lang="en-US" dirty="0" smtClean="0">
                <a:latin typeface="Calibri" pitchFamily="34" charset="0"/>
                <a:cs typeface="Calibri" pitchFamily="34" charset="0"/>
              </a:rPr>
              <a:t> This was a randomized controlled pilot trial to evaluate the effectiveness of cupping therapy for neck pain in video display terminal (VDT) workers. </a:t>
            </a:r>
            <a:endParaRPr lang="tr-TR" dirty="0" smtClean="0">
              <a:latin typeface="Calibri" pitchFamily="34" charset="0"/>
              <a:cs typeface="Calibri" pitchFamily="34" charset="0"/>
            </a:endParaRPr>
          </a:p>
          <a:p>
            <a:r>
              <a:rPr lang="en-US" dirty="0" smtClean="0">
                <a:solidFill>
                  <a:srgbClr val="00B050"/>
                </a:solidFill>
                <a:latin typeface="Calibri" pitchFamily="34" charset="0"/>
                <a:cs typeface="Calibri" pitchFamily="34" charset="0"/>
              </a:rPr>
              <a:t>Methods: </a:t>
            </a:r>
            <a:r>
              <a:rPr lang="en-US" dirty="0" smtClean="0">
                <a:latin typeface="Calibri" pitchFamily="34" charset="0"/>
                <a:cs typeface="Calibri" pitchFamily="34" charset="0"/>
              </a:rPr>
              <a:t>Forty VDT workers with moderate to severe neck pain were recruited from May, 2011 to February, 2012. Participants were randomly allocated into one of the two interventions: 6 sessions of wet and dry cupping or heating pad application. The participants were offered an exercise program to perform during the participation period. A 0 to 100 numeric rating scale (NRS) for neck pain, measure yourself medical outcome profile 2 score (MYMOP2 score), cervical spine range of motion (C-spine ROM), neck disability index (NDI), the </a:t>
            </a:r>
            <a:r>
              <a:rPr lang="en-US" dirty="0" err="1" smtClean="0">
                <a:latin typeface="Calibri" pitchFamily="34" charset="0"/>
                <a:cs typeface="Calibri" pitchFamily="34" charset="0"/>
              </a:rPr>
              <a:t>EuroQol</a:t>
            </a:r>
            <a:r>
              <a:rPr lang="en-US" dirty="0" smtClean="0">
                <a:latin typeface="Calibri" pitchFamily="34" charset="0"/>
                <a:cs typeface="Calibri" pitchFamily="34" charset="0"/>
              </a:rPr>
              <a:t> health index (EQ-5D), short form stress response inventory (SRI-SF) and fatigue severity scale (FSS) were assessed at several points during a 7-week period. </a:t>
            </a:r>
            <a:endParaRPr lang="tr-TR" dirty="0" smtClean="0">
              <a:latin typeface="Calibri" pitchFamily="34" charset="0"/>
              <a:cs typeface="Calibri" pitchFamily="34" charset="0"/>
            </a:endParaRPr>
          </a:p>
          <a:p>
            <a:r>
              <a:rPr lang="en-US" dirty="0" smtClean="0">
                <a:solidFill>
                  <a:srgbClr val="00B050"/>
                </a:solidFill>
                <a:latin typeface="Calibri" pitchFamily="34" charset="0"/>
                <a:cs typeface="Calibri" pitchFamily="34" charset="0"/>
              </a:rPr>
              <a:t>Results: </a:t>
            </a:r>
            <a:r>
              <a:rPr lang="en-US" dirty="0" smtClean="0">
                <a:latin typeface="Calibri" pitchFamily="34" charset="0"/>
                <a:cs typeface="Calibri" pitchFamily="34" charset="0"/>
              </a:rPr>
              <a:t>Compared with a heating pad, cupping was more effective in improving pain (adjusted NRS difference: -1.29 [95% CI -1.61, -0.97] at 3 wk (p=0.025) and -1.16 [-1.48, -0.84] at 7 wk (p=0.005)), neck function (adjusted NDI difference: -0.79 [-1.11, -0.47] at 3 (p=0.0039) and 7 wk (p&lt; 0.0001)) and discomfort (adjusted MYMOP2 difference score: -0.72 [-1.04 to -0.40] at 3 wk and -0.92 [-1.24, -0.60] at 7 wk). Significant improvement in EQ-5D was observed at 7 wk (1.0 [0.88, 1.0] with cupping and 0.91 [0.86, 0.91] with heating pad treatment, p=0.0054). Four participants reported mild adverse events of cupping.</a:t>
            </a:r>
            <a:endParaRPr lang="tr-TR" dirty="0" smtClean="0">
              <a:latin typeface="Calibri" pitchFamily="34" charset="0"/>
              <a:cs typeface="Calibri" pitchFamily="34" charset="0"/>
            </a:endParaRPr>
          </a:p>
          <a:p>
            <a:r>
              <a:rPr lang="en-US" b="1" dirty="0" smtClean="0">
                <a:solidFill>
                  <a:srgbClr val="00B050"/>
                </a:solidFill>
                <a:latin typeface="Calibri" pitchFamily="34" charset="0"/>
                <a:cs typeface="Calibri" pitchFamily="34" charset="0"/>
              </a:rPr>
              <a:t>Conclusion: Two weeks of cupping therapy and an exercise program may be effective in reducing pain and improving neck function in VDT workers.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1538" y="285728"/>
            <a:ext cx="7615262" cy="1500198"/>
          </a:xfrm>
        </p:spPr>
        <p:txBody>
          <a:bodyPr>
            <a:normAutofit fontScale="90000"/>
          </a:bodyPr>
          <a:lstStyle/>
          <a:p>
            <a:r>
              <a:rPr lang="en-US" sz="2700" b="1" dirty="0" smtClean="0">
                <a:solidFill>
                  <a:srgbClr val="C00000"/>
                </a:solidFill>
              </a:rPr>
              <a:t>The effect of traditional cupping on pain and mechanical thresholds in patients with chronic nonspecific neck pain: a </a:t>
            </a:r>
            <a:r>
              <a:rPr lang="en-US" sz="2700" b="1" dirty="0" err="1" smtClean="0">
                <a:solidFill>
                  <a:srgbClr val="C00000"/>
                </a:solidFill>
              </a:rPr>
              <a:t>randomised</a:t>
            </a:r>
            <a:r>
              <a:rPr lang="en-US" sz="2700" b="1" dirty="0" smtClean="0">
                <a:solidFill>
                  <a:srgbClr val="C00000"/>
                </a:solidFill>
              </a:rPr>
              <a:t> controlled pilot study.</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47500" lnSpcReduction="20000"/>
          </a:bodyPr>
          <a:lstStyle/>
          <a:p>
            <a:r>
              <a:rPr lang="en-US" dirty="0" err="1" smtClean="0">
                <a:latin typeface="Calibri" pitchFamily="34" charset="0"/>
                <a:cs typeface="Calibri" pitchFamily="34" charset="0"/>
                <a:hlinkClick r:id="" tooltip="Evidence-based complementary and alternative medicine : eCAM."/>
              </a:rPr>
              <a:t>Evid</a:t>
            </a:r>
            <a:r>
              <a:rPr lang="en-US" dirty="0" smtClean="0">
                <a:latin typeface="Calibri" pitchFamily="34" charset="0"/>
                <a:cs typeface="Calibri" pitchFamily="34" charset="0"/>
                <a:hlinkClick r:id="" tooltip="Evidence-based complementary and alternative medicine : eCAM."/>
              </a:rPr>
              <a:t> Based Complement </a:t>
            </a:r>
            <a:r>
              <a:rPr lang="en-US" dirty="0" err="1" smtClean="0">
                <a:latin typeface="Calibri" pitchFamily="34" charset="0"/>
                <a:cs typeface="Calibri" pitchFamily="34" charset="0"/>
                <a:hlinkClick r:id="" tooltip="Evidence-based complementary and alternative medicine : eCAM."/>
              </a:rPr>
              <a:t>Alternat</a:t>
            </a:r>
            <a:r>
              <a:rPr lang="en-US" dirty="0" smtClean="0">
                <a:latin typeface="Calibri" pitchFamily="34" charset="0"/>
                <a:cs typeface="Calibri" pitchFamily="34" charset="0"/>
                <a:hlinkClick r:id="" tooltip="Evidence-based complementary and alternative medicine : eCAM."/>
              </a:rPr>
              <a:t> Med.</a:t>
            </a:r>
            <a:r>
              <a:rPr lang="en-US" dirty="0" smtClean="0">
                <a:latin typeface="Calibri" pitchFamily="34" charset="0"/>
                <a:cs typeface="Calibri" pitchFamily="34" charset="0"/>
              </a:rPr>
              <a:t> 2012;2012:429718. </a:t>
            </a:r>
            <a:r>
              <a:rPr lang="en-US" dirty="0" err="1" smtClean="0">
                <a:latin typeface="Calibri" pitchFamily="34" charset="0"/>
                <a:cs typeface="Calibri" pitchFamily="34" charset="0"/>
              </a:rPr>
              <a:t>Epub</a:t>
            </a:r>
            <a:r>
              <a:rPr lang="en-US" dirty="0" smtClean="0">
                <a:latin typeface="Calibri" pitchFamily="34" charset="0"/>
                <a:cs typeface="Calibri" pitchFamily="34" charset="0"/>
              </a:rPr>
              <a:t> 2011 Dec 7.</a:t>
            </a:r>
          </a:p>
          <a:p>
            <a:r>
              <a:rPr lang="en-US" dirty="0" err="1" smtClean="0">
                <a:latin typeface="Calibri" pitchFamily="34" charset="0"/>
                <a:cs typeface="Calibri" pitchFamily="34" charset="0"/>
                <a:hlinkClick r:id="rId2"/>
              </a:rPr>
              <a:t>Lauche</a:t>
            </a:r>
            <a:r>
              <a:rPr lang="en-US" dirty="0" smtClean="0">
                <a:latin typeface="Calibri" pitchFamily="34" charset="0"/>
                <a:cs typeface="Calibri" pitchFamily="34" charset="0"/>
                <a:hlinkClick r:id="rId2"/>
              </a:rPr>
              <a:t> R</a:t>
            </a:r>
            <a:r>
              <a:rPr lang="en-US" dirty="0" smtClean="0">
                <a:latin typeface="Calibri" pitchFamily="34" charset="0"/>
                <a:cs typeface="Calibri" pitchFamily="34" charset="0"/>
              </a:rPr>
              <a:t>, </a:t>
            </a:r>
            <a:r>
              <a:rPr lang="en-US" dirty="0" smtClean="0">
                <a:latin typeface="Calibri" pitchFamily="34" charset="0"/>
                <a:cs typeface="Calibri" pitchFamily="34" charset="0"/>
                <a:hlinkClick r:id="rId3"/>
              </a:rPr>
              <a:t>Cramer H</a:t>
            </a:r>
            <a:r>
              <a:rPr lang="en-US" dirty="0" smtClean="0">
                <a:latin typeface="Calibri" pitchFamily="34" charset="0"/>
                <a:cs typeface="Calibri" pitchFamily="34" charset="0"/>
              </a:rPr>
              <a:t>, </a:t>
            </a:r>
            <a:r>
              <a:rPr lang="en-US" dirty="0" err="1" smtClean="0">
                <a:latin typeface="Calibri" pitchFamily="34" charset="0"/>
                <a:cs typeface="Calibri" pitchFamily="34" charset="0"/>
                <a:hlinkClick r:id="rId4"/>
              </a:rPr>
              <a:t>Hohmann</a:t>
            </a:r>
            <a:r>
              <a:rPr lang="en-US" dirty="0" smtClean="0">
                <a:latin typeface="Calibri" pitchFamily="34" charset="0"/>
                <a:cs typeface="Calibri" pitchFamily="34" charset="0"/>
                <a:hlinkClick r:id="rId4"/>
              </a:rPr>
              <a:t> C</a:t>
            </a:r>
            <a:r>
              <a:rPr lang="en-US" dirty="0" smtClean="0">
                <a:latin typeface="Calibri" pitchFamily="34" charset="0"/>
                <a:cs typeface="Calibri" pitchFamily="34" charset="0"/>
              </a:rPr>
              <a:t>, </a:t>
            </a:r>
            <a:r>
              <a:rPr lang="en-US" dirty="0" err="1" smtClean="0">
                <a:latin typeface="Calibri" pitchFamily="34" charset="0"/>
                <a:cs typeface="Calibri" pitchFamily="34" charset="0"/>
                <a:hlinkClick r:id="rId5"/>
              </a:rPr>
              <a:t>Choi</a:t>
            </a:r>
            <a:r>
              <a:rPr lang="en-US" dirty="0" smtClean="0">
                <a:latin typeface="Calibri" pitchFamily="34" charset="0"/>
                <a:cs typeface="Calibri" pitchFamily="34" charset="0"/>
                <a:hlinkClick r:id="rId5"/>
              </a:rPr>
              <a:t> KE</a:t>
            </a:r>
            <a:r>
              <a:rPr lang="en-US" dirty="0" smtClean="0">
                <a:latin typeface="Calibri" pitchFamily="34" charset="0"/>
                <a:cs typeface="Calibri" pitchFamily="34" charset="0"/>
              </a:rPr>
              <a:t>, </a:t>
            </a:r>
            <a:r>
              <a:rPr lang="en-US" dirty="0" err="1" smtClean="0">
                <a:latin typeface="Calibri" pitchFamily="34" charset="0"/>
                <a:cs typeface="Calibri" pitchFamily="34" charset="0"/>
                <a:hlinkClick r:id="rId6"/>
              </a:rPr>
              <a:t>Rampp</a:t>
            </a:r>
            <a:r>
              <a:rPr lang="en-US" dirty="0" smtClean="0">
                <a:latin typeface="Calibri" pitchFamily="34" charset="0"/>
                <a:cs typeface="Calibri" pitchFamily="34" charset="0"/>
                <a:hlinkClick r:id="rId6"/>
              </a:rPr>
              <a:t> T</a:t>
            </a:r>
            <a:r>
              <a:rPr lang="en-US" dirty="0" smtClean="0">
                <a:latin typeface="Calibri" pitchFamily="34" charset="0"/>
                <a:cs typeface="Calibri" pitchFamily="34" charset="0"/>
              </a:rPr>
              <a:t>, </a:t>
            </a:r>
            <a:r>
              <a:rPr lang="en-US" dirty="0" err="1" smtClean="0">
                <a:latin typeface="Calibri" pitchFamily="34" charset="0"/>
                <a:cs typeface="Calibri" pitchFamily="34" charset="0"/>
                <a:hlinkClick r:id="rId7"/>
              </a:rPr>
              <a:t>Saha</a:t>
            </a:r>
            <a:r>
              <a:rPr lang="en-US" dirty="0" smtClean="0">
                <a:latin typeface="Calibri" pitchFamily="34" charset="0"/>
                <a:cs typeface="Calibri" pitchFamily="34" charset="0"/>
                <a:hlinkClick r:id="rId7"/>
              </a:rPr>
              <a:t> FJ</a:t>
            </a:r>
            <a:r>
              <a:rPr lang="en-US" dirty="0" smtClean="0">
                <a:latin typeface="Calibri" pitchFamily="34" charset="0"/>
                <a:cs typeface="Calibri" pitchFamily="34" charset="0"/>
              </a:rPr>
              <a:t>, </a:t>
            </a:r>
            <a:r>
              <a:rPr lang="en-US" dirty="0" smtClean="0">
                <a:latin typeface="Calibri" pitchFamily="34" charset="0"/>
                <a:cs typeface="Calibri" pitchFamily="34" charset="0"/>
                <a:hlinkClick r:id="rId8"/>
              </a:rPr>
              <a:t>Musial F</a:t>
            </a:r>
            <a:r>
              <a:rPr lang="en-US" dirty="0" smtClean="0">
                <a:latin typeface="Calibri" pitchFamily="34" charset="0"/>
                <a:cs typeface="Calibri" pitchFamily="34" charset="0"/>
              </a:rPr>
              <a:t>, </a:t>
            </a:r>
            <a:r>
              <a:rPr lang="en-US" dirty="0" err="1" smtClean="0">
                <a:latin typeface="Calibri" pitchFamily="34" charset="0"/>
                <a:cs typeface="Calibri" pitchFamily="34" charset="0"/>
                <a:hlinkClick r:id="rId9"/>
              </a:rPr>
              <a:t>Langhorst</a:t>
            </a:r>
            <a:r>
              <a:rPr lang="en-US" dirty="0" smtClean="0">
                <a:latin typeface="Calibri" pitchFamily="34" charset="0"/>
                <a:cs typeface="Calibri" pitchFamily="34" charset="0"/>
                <a:hlinkClick r:id="rId9"/>
              </a:rPr>
              <a:t> J</a:t>
            </a:r>
            <a:r>
              <a:rPr lang="en-US" dirty="0" smtClean="0">
                <a:latin typeface="Calibri" pitchFamily="34" charset="0"/>
                <a:cs typeface="Calibri" pitchFamily="34" charset="0"/>
              </a:rPr>
              <a:t>, </a:t>
            </a:r>
            <a:r>
              <a:rPr lang="en-US" dirty="0" err="1" smtClean="0">
                <a:latin typeface="Calibri" pitchFamily="34" charset="0"/>
                <a:cs typeface="Calibri" pitchFamily="34" charset="0"/>
                <a:hlinkClick r:id="rId10"/>
              </a:rPr>
              <a:t>Dobos</a:t>
            </a:r>
            <a:r>
              <a:rPr lang="en-US" dirty="0" smtClean="0">
                <a:latin typeface="Calibri" pitchFamily="34" charset="0"/>
                <a:cs typeface="Calibri" pitchFamily="34" charset="0"/>
                <a:hlinkClick r:id="rId10"/>
              </a:rPr>
              <a:t> G</a:t>
            </a:r>
            <a:r>
              <a:rPr lang="en-US" dirty="0" smtClean="0">
                <a:latin typeface="Calibri" pitchFamily="34" charset="0"/>
                <a:cs typeface="Calibri" pitchFamily="34" charset="0"/>
              </a:rPr>
              <a:t>.</a:t>
            </a:r>
          </a:p>
          <a:p>
            <a:r>
              <a:rPr lang="en-US" b="1" dirty="0" smtClean="0">
                <a:latin typeface="Calibri" pitchFamily="34" charset="0"/>
                <a:cs typeface="Calibri" pitchFamily="34" charset="0"/>
              </a:rPr>
              <a:t>Abstract</a:t>
            </a:r>
          </a:p>
          <a:p>
            <a:r>
              <a:rPr lang="en-US" dirty="0" smtClean="0">
                <a:solidFill>
                  <a:srgbClr val="00B050"/>
                </a:solidFill>
                <a:latin typeface="Calibri" pitchFamily="34" charset="0"/>
                <a:cs typeface="Calibri" pitchFamily="34" charset="0"/>
              </a:rPr>
              <a:t>Introduction.</a:t>
            </a:r>
            <a:r>
              <a:rPr lang="en-US" dirty="0" smtClean="0">
                <a:latin typeface="Calibri" pitchFamily="34" charset="0"/>
                <a:cs typeface="Calibri" pitchFamily="34" charset="0"/>
              </a:rPr>
              <a:t> Cupping has been used since antiquity in the treatment of pain conditions. In this pilot study, we investigated the effect of traditional cupping therapy on chronic nonspecific neck pain (CNP) and mechanical sensory thresholds. </a:t>
            </a:r>
            <a:endParaRPr lang="tr-TR" dirty="0" smtClean="0">
              <a:latin typeface="Calibri" pitchFamily="34" charset="0"/>
              <a:cs typeface="Calibri" pitchFamily="34" charset="0"/>
            </a:endParaRPr>
          </a:p>
          <a:p>
            <a:r>
              <a:rPr lang="en-US" dirty="0" smtClean="0">
                <a:solidFill>
                  <a:srgbClr val="00B050"/>
                </a:solidFill>
                <a:latin typeface="Calibri" pitchFamily="34" charset="0"/>
                <a:cs typeface="Calibri" pitchFamily="34" charset="0"/>
              </a:rPr>
              <a:t>Methods</a:t>
            </a:r>
            <a:r>
              <a:rPr lang="en-US" dirty="0" smtClean="0">
                <a:latin typeface="Calibri" pitchFamily="34" charset="0"/>
                <a:cs typeface="Calibri" pitchFamily="34" charset="0"/>
              </a:rPr>
              <a:t>. Fifty CNP patients were randomly assigned to treatment (TG, n = 25) or waiting list control group (WL, n = 25). TG received a single cupping treatment. Pain at rest (PR), pain related to movement (PM), quality of life (SF-36), Neck Disability Index (NDI), mechanical detection (MDT), vibration detection (MDT), and pressure pain thresholds (PPT) were measured before and three days after a single cupping treatment. Patients also kept a pain and medication diary (</a:t>
            </a:r>
            <a:r>
              <a:rPr lang="en-US" dirty="0" err="1" smtClean="0">
                <a:latin typeface="Calibri" pitchFamily="34" charset="0"/>
                <a:cs typeface="Calibri" pitchFamily="34" charset="0"/>
              </a:rPr>
              <a:t>PaDi</a:t>
            </a:r>
            <a:r>
              <a:rPr lang="en-US" dirty="0" smtClean="0">
                <a:latin typeface="Calibri" pitchFamily="34" charset="0"/>
                <a:cs typeface="Calibri" pitchFamily="34" charset="0"/>
              </a:rPr>
              <a:t>, </a:t>
            </a:r>
            <a:r>
              <a:rPr lang="en-US" dirty="0" err="1" smtClean="0">
                <a:latin typeface="Calibri" pitchFamily="34" charset="0"/>
                <a:cs typeface="Calibri" pitchFamily="34" charset="0"/>
              </a:rPr>
              <a:t>MeDi</a:t>
            </a:r>
            <a:r>
              <a:rPr lang="en-US" dirty="0" smtClean="0">
                <a:latin typeface="Calibri" pitchFamily="34" charset="0"/>
                <a:cs typeface="Calibri" pitchFamily="34" charset="0"/>
              </a:rPr>
              <a:t>) during the study. </a:t>
            </a:r>
            <a:endParaRPr lang="tr-TR" dirty="0" smtClean="0">
              <a:latin typeface="Calibri" pitchFamily="34" charset="0"/>
              <a:cs typeface="Calibri" pitchFamily="34" charset="0"/>
            </a:endParaRPr>
          </a:p>
          <a:p>
            <a:r>
              <a:rPr lang="en-US" dirty="0" smtClean="0">
                <a:solidFill>
                  <a:srgbClr val="00B050"/>
                </a:solidFill>
                <a:latin typeface="Calibri" pitchFamily="34" charset="0"/>
                <a:cs typeface="Calibri" pitchFamily="34" charset="0"/>
              </a:rPr>
              <a:t>Results.</a:t>
            </a:r>
            <a:r>
              <a:rPr lang="en-US" dirty="0" smtClean="0">
                <a:latin typeface="Calibri" pitchFamily="34" charset="0"/>
                <a:cs typeface="Calibri" pitchFamily="34" charset="0"/>
              </a:rPr>
              <a:t> Baseline characteristics were similar in the two groups. After cupping TG reported significantly less pain (PR: -17.9 mm VAS, 95%CI -29.2 to -6.6; PM: -19.7, 95%CI -32.2 to -7.2; </a:t>
            </a:r>
            <a:r>
              <a:rPr lang="en-US" dirty="0" err="1" smtClean="0">
                <a:latin typeface="Calibri" pitchFamily="34" charset="0"/>
                <a:cs typeface="Calibri" pitchFamily="34" charset="0"/>
              </a:rPr>
              <a:t>PaDi</a:t>
            </a:r>
            <a:r>
              <a:rPr lang="en-US" dirty="0" smtClean="0">
                <a:latin typeface="Calibri" pitchFamily="34" charset="0"/>
                <a:cs typeface="Calibri" pitchFamily="34" charset="0"/>
              </a:rPr>
              <a:t>: -1.5 points on NRS, 95%CI -2.5 to -0.4; all P &lt; 0.05) and higher quality of life than WL (SF-36, Physical Functioning: 7.5, 95%CI 1.4 to 13.5; Bodily Pain: 14.9, 95%CI 4.4 to 25.4; Physical Component Score: 5.0, 95%CI 1.4 to 8.5; all P &lt; 0.05). No significant effect was found for NDI, MDT, or VDT, but TG showed significantly higher PPT at pain-areas than WL (in </a:t>
            </a:r>
            <a:r>
              <a:rPr lang="en-US" dirty="0" err="1" smtClean="0">
                <a:latin typeface="Calibri" pitchFamily="34" charset="0"/>
                <a:cs typeface="Calibri" pitchFamily="34" charset="0"/>
              </a:rPr>
              <a:t>lg</a:t>
            </a:r>
            <a:r>
              <a:rPr lang="en-US" dirty="0" smtClean="0">
                <a:latin typeface="Calibri" pitchFamily="34" charset="0"/>
                <a:cs typeface="Calibri" pitchFamily="34" charset="0"/>
              </a:rPr>
              <a:t>(</a:t>
            </a:r>
            <a:r>
              <a:rPr lang="en-US" dirty="0" err="1" smtClean="0">
                <a:latin typeface="Calibri" pitchFamily="34" charset="0"/>
                <a:cs typeface="Calibri" pitchFamily="34" charset="0"/>
              </a:rPr>
              <a:t>kPa</a:t>
            </a:r>
            <a:r>
              <a:rPr lang="en-US" dirty="0" smtClean="0">
                <a:latin typeface="Calibri" pitchFamily="34" charset="0"/>
                <a:cs typeface="Calibri" pitchFamily="34" charset="0"/>
              </a:rPr>
              <a:t>); pain-maximum: 0.088, 95%CI 0.029 to 0.148, pain-adjacent: 0.118, 95%CI 0.038 to 0.199; both P &lt; 0.01). </a:t>
            </a:r>
            <a:endParaRPr lang="tr-TR" dirty="0" smtClean="0">
              <a:latin typeface="Calibri" pitchFamily="34" charset="0"/>
              <a:cs typeface="Calibri" pitchFamily="34" charset="0"/>
            </a:endParaRPr>
          </a:p>
          <a:p>
            <a:r>
              <a:rPr lang="en-US" b="1" dirty="0" smtClean="0">
                <a:solidFill>
                  <a:srgbClr val="00B050"/>
                </a:solidFill>
                <a:latin typeface="Calibri" pitchFamily="34" charset="0"/>
                <a:cs typeface="Calibri" pitchFamily="34" charset="0"/>
              </a:rPr>
              <a:t>Conclusion. A single application of traditional cupping might be an effective treatment for improving pain, quality of life, and </a:t>
            </a:r>
            <a:r>
              <a:rPr lang="en-US" b="1" dirty="0" err="1" smtClean="0">
                <a:solidFill>
                  <a:srgbClr val="00B050"/>
                </a:solidFill>
                <a:latin typeface="Calibri" pitchFamily="34" charset="0"/>
                <a:cs typeface="Calibri" pitchFamily="34" charset="0"/>
              </a:rPr>
              <a:t>hyperalgesia</a:t>
            </a:r>
            <a:r>
              <a:rPr lang="en-US" b="1" dirty="0" smtClean="0">
                <a:solidFill>
                  <a:srgbClr val="00B050"/>
                </a:solidFill>
                <a:latin typeface="Calibri" pitchFamily="34" charset="0"/>
                <a:cs typeface="Calibri" pitchFamily="34" charset="0"/>
              </a:rPr>
              <a:t> in CNP</a:t>
            </a:r>
          </a:p>
          <a:p>
            <a:endParaRPr lang="tr-TR" dirty="0">
              <a:latin typeface="Calibri" pitchFamily="34" charset="0"/>
              <a:cs typeface="Calibri"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1538" y="285728"/>
            <a:ext cx="7615262" cy="1000132"/>
          </a:xfrm>
        </p:spPr>
        <p:txBody>
          <a:bodyPr>
            <a:normAutofit fontScale="90000"/>
          </a:bodyPr>
          <a:lstStyle/>
          <a:p>
            <a:r>
              <a:rPr lang="en-US" sz="2400" b="1" dirty="0" smtClean="0">
                <a:solidFill>
                  <a:srgbClr val="C00000"/>
                </a:solidFill>
              </a:rPr>
              <a:t>The influence of a series of five dry cupping treatments on pain and mechanical thresholds in patients with chronic non-specific neck pain--a </a:t>
            </a:r>
            <a:r>
              <a:rPr lang="en-US" sz="2400" b="1" dirty="0" err="1" smtClean="0">
                <a:solidFill>
                  <a:srgbClr val="C00000"/>
                </a:solidFill>
              </a:rPr>
              <a:t>randomised</a:t>
            </a:r>
            <a:r>
              <a:rPr lang="en-US" sz="2400" b="1" dirty="0" smtClean="0">
                <a:solidFill>
                  <a:srgbClr val="C00000"/>
                </a:solidFill>
              </a:rPr>
              <a:t> controlled pilot study.</a:t>
            </a:r>
            <a:endParaRPr lang="tr-TR" sz="2400" dirty="0"/>
          </a:p>
        </p:txBody>
      </p:sp>
      <p:sp>
        <p:nvSpPr>
          <p:cNvPr id="3" name="2 İçerik Yer Tutucusu"/>
          <p:cNvSpPr>
            <a:spLocks noGrp="1"/>
          </p:cNvSpPr>
          <p:nvPr>
            <p:ph idx="1"/>
          </p:nvPr>
        </p:nvSpPr>
        <p:spPr/>
        <p:txBody>
          <a:bodyPr>
            <a:noAutofit/>
          </a:bodyPr>
          <a:lstStyle/>
          <a:p>
            <a:r>
              <a:rPr lang="en-US" sz="1200" dirty="0" smtClean="0">
                <a:latin typeface="Calibri" pitchFamily="34" charset="0"/>
                <a:cs typeface="Calibri" pitchFamily="34" charset="0"/>
                <a:hlinkClick r:id="" tooltip="BMC complementary and alternative medicine."/>
              </a:rPr>
              <a:t>BMC Complement </a:t>
            </a:r>
            <a:r>
              <a:rPr lang="en-US" sz="1200" dirty="0" err="1" smtClean="0">
                <a:latin typeface="Calibri" pitchFamily="34" charset="0"/>
                <a:cs typeface="Calibri" pitchFamily="34" charset="0"/>
                <a:hlinkClick r:id="" tooltip="BMC complementary and alternative medicine."/>
              </a:rPr>
              <a:t>Altern</a:t>
            </a:r>
            <a:r>
              <a:rPr lang="en-US" sz="1200" dirty="0" smtClean="0">
                <a:latin typeface="Calibri" pitchFamily="34" charset="0"/>
                <a:cs typeface="Calibri" pitchFamily="34" charset="0"/>
                <a:hlinkClick r:id="" tooltip="BMC complementary and alternative medicine."/>
              </a:rPr>
              <a:t> Med.</a:t>
            </a:r>
            <a:r>
              <a:rPr lang="en-US" sz="1200" dirty="0" smtClean="0">
                <a:latin typeface="Calibri" pitchFamily="34" charset="0"/>
                <a:cs typeface="Calibri" pitchFamily="34" charset="0"/>
              </a:rPr>
              <a:t> 2011 Aug 15;11:63.</a:t>
            </a:r>
          </a:p>
          <a:p>
            <a:r>
              <a:rPr lang="en-US" sz="1200" dirty="0" err="1" smtClean="0">
                <a:latin typeface="Calibri" pitchFamily="34" charset="0"/>
                <a:cs typeface="Calibri" pitchFamily="34" charset="0"/>
                <a:hlinkClick r:id="rId2"/>
              </a:rPr>
              <a:t>Lauche</a:t>
            </a:r>
            <a:r>
              <a:rPr lang="en-US" sz="1200" dirty="0" smtClean="0">
                <a:latin typeface="Calibri" pitchFamily="34" charset="0"/>
                <a:cs typeface="Calibri" pitchFamily="34" charset="0"/>
                <a:hlinkClick r:id="rId2"/>
              </a:rPr>
              <a:t> R</a:t>
            </a:r>
            <a:r>
              <a:rPr lang="en-US" sz="1200" dirty="0" smtClean="0">
                <a:latin typeface="Calibri" pitchFamily="34" charset="0"/>
                <a:cs typeface="Calibri" pitchFamily="34" charset="0"/>
              </a:rPr>
              <a:t>, </a:t>
            </a:r>
            <a:r>
              <a:rPr lang="en-US" sz="1200" dirty="0" smtClean="0">
                <a:latin typeface="Calibri" pitchFamily="34" charset="0"/>
                <a:cs typeface="Calibri" pitchFamily="34" charset="0"/>
                <a:hlinkClick r:id="rId3"/>
              </a:rPr>
              <a:t>Cramer H</a:t>
            </a:r>
            <a:r>
              <a:rPr lang="en-US" sz="1200" dirty="0" smtClean="0">
                <a:latin typeface="Calibri" pitchFamily="34" charset="0"/>
                <a:cs typeface="Calibri" pitchFamily="34" charset="0"/>
              </a:rPr>
              <a:t>, </a:t>
            </a:r>
            <a:r>
              <a:rPr lang="en-US" sz="1200" dirty="0" err="1" smtClean="0">
                <a:latin typeface="Calibri" pitchFamily="34" charset="0"/>
                <a:cs typeface="Calibri" pitchFamily="34" charset="0"/>
                <a:hlinkClick r:id="rId4"/>
              </a:rPr>
              <a:t>Choi</a:t>
            </a:r>
            <a:r>
              <a:rPr lang="en-US" sz="1200" dirty="0" smtClean="0">
                <a:latin typeface="Calibri" pitchFamily="34" charset="0"/>
                <a:cs typeface="Calibri" pitchFamily="34" charset="0"/>
                <a:hlinkClick r:id="rId4"/>
              </a:rPr>
              <a:t> KE</a:t>
            </a:r>
            <a:r>
              <a:rPr lang="en-US" sz="1200" dirty="0" smtClean="0">
                <a:latin typeface="Calibri" pitchFamily="34" charset="0"/>
                <a:cs typeface="Calibri" pitchFamily="34" charset="0"/>
              </a:rPr>
              <a:t>, </a:t>
            </a:r>
            <a:r>
              <a:rPr lang="en-US" sz="1200" dirty="0" err="1" smtClean="0">
                <a:latin typeface="Calibri" pitchFamily="34" charset="0"/>
                <a:cs typeface="Calibri" pitchFamily="34" charset="0"/>
                <a:hlinkClick r:id="rId5"/>
              </a:rPr>
              <a:t>Rampp</a:t>
            </a:r>
            <a:r>
              <a:rPr lang="en-US" sz="1200" dirty="0" smtClean="0">
                <a:latin typeface="Calibri" pitchFamily="34" charset="0"/>
                <a:cs typeface="Calibri" pitchFamily="34" charset="0"/>
                <a:hlinkClick r:id="rId5"/>
              </a:rPr>
              <a:t> T</a:t>
            </a:r>
            <a:r>
              <a:rPr lang="en-US" sz="1200" dirty="0" smtClean="0">
                <a:latin typeface="Calibri" pitchFamily="34" charset="0"/>
                <a:cs typeface="Calibri" pitchFamily="34" charset="0"/>
              </a:rPr>
              <a:t>, </a:t>
            </a:r>
            <a:r>
              <a:rPr lang="en-US" sz="1200" dirty="0" err="1" smtClean="0">
                <a:latin typeface="Calibri" pitchFamily="34" charset="0"/>
                <a:cs typeface="Calibri" pitchFamily="34" charset="0"/>
                <a:hlinkClick r:id="rId6"/>
              </a:rPr>
              <a:t>Saha</a:t>
            </a:r>
            <a:r>
              <a:rPr lang="en-US" sz="1200" dirty="0" smtClean="0">
                <a:latin typeface="Calibri" pitchFamily="34" charset="0"/>
                <a:cs typeface="Calibri" pitchFamily="34" charset="0"/>
                <a:hlinkClick r:id="rId6"/>
              </a:rPr>
              <a:t> FJ</a:t>
            </a:r>
            <a:r>
              <a:rPr lang="en-US" sz="1200" dirty="0" smtClean="0">
                <a:latin typeface="Calibri" pitchFamily="34" charset="0"/>
                <a:cs typeface="Calibri" pitchFamily="34" charset="0"/>
              </a:rPr>
              <a:t>, </a:t>
            </a:r>
            <a:r>
              <a:rPr lang="en-US" sz="1200" dirty="0" err="1" smtClean="0">
                <a:latin typeface="Calibri" pitchFamily="34" charset="0"/>
                <a:cs typeface="Calibri" pitchFamily="34" charset="0"/>
                <a:hlinkClick r:id="rId7"/>
              </a:rPr>
              <a:t>Dobos</a:t>
            </a:r>
            <a:r>
              <a:rPr lang="en-US" sz="1200" dirty="0" smtClean="0">
                <a:latin typeface="Calibri" pitchFamily="34" charset="0"/>
                <a:cs typeface="Calibri" pitchFamily="34" charset="0"/>
                <a:hlinkClick r:id="rId7"/>
              </a:rPr>
              <a:t> GJ</a:t>
            </a:r>
            <a:r>
              <a:rPr lang="en-US" sz="1200" dirty="0" smtClean="0">
                <a:latin typeface="Calibri" pitchFamily="34" charset="0"/>
                <a:cs typeface="Calibri" pitchFamily="34" charset="0"/>
              </a:rPr>
              <a:t>, </a:t>
            </a:r>
            <a:r>
              <a:rPr lang="en-US" sz="1200" dirty="0" smtClean="0">
                <a:latin typeface="Calibri" pitchFamily="34" charset="0"/>
                <a:cs typeface="Calibri" pitchFamily="34" charset="0"/>
                <a:hlinkClick r:id="rId8"/>
              </a:rPr>
              <a:t>Musial F</a:t>
            </a:r>
            <a:r>
              <a:rPr lang="en-US" sz="1200" dirty="0" smtClean="0">
                <a:latin typeface="Calibri" pitchFamily="34" charset="0"/>
                <a:cs typeface="Calibri" pitchFamily="34" charset="0"/>
              </a:rPr>
              <a:t>.</a:t>
            </a:r>
          </a:p>
          <a:p>
            <a:r>
              <a:rPr lang="en-US" sz="1200" b="1" dirty="0" smtClean="0">
                <a:latin typeface="Calibri" pitchFamily="34" charset="0"/>
                <a:cs typeface="Calibri" pitchFamily="34" charset="0"/>
              </a:rPr>
              <a:t>Abstract</a:t>
            </a:r>
          </a:p>
          <a:p>
            <a:r>
              <a:rPr lang="en-US" sz="1200" b="1" dirty="0" smtClean="0">
                <a:latin typeface="Calibri" pitchFamily="34" charset="0"/>
                <a:cs typeface="Calibri" pitchFamily="34" charset="0"/>
              </a:rPr>
              <a:t>BACKGROUND: </a:t>
            </a:r>
          </a:p>
          <a:p>
            <a:r>
              <a:rPr lang="en-US" sz="1200" dirty="0" smtClean="0">
                <a:latin typeface="Calibri" pitchFamily="34" charset="0"/>
                <a:cs typeface="Calibri" pitchFamily="34" charset="0"/>
              </a:rPr>
              <a:t>In this preliminary trial we investigated the effects of dry cupping, an ancient method for treating pain syndromes, on patients with chronic non-specific neck pain. Sensory mechanical thresholds and the participants' self-reported outcome measures of pain and quality of life were evaluated.</a:t>
            </a:r>
          </a:p>
          <a:p>
            <a:r>
              <a:rPr lang="en-US" sz="1200" b="1" dirty="0" smtClean="0">
                <a:latin typeface="Calibri" pitchFamily="34" charset="0"/>
                <a:cs typeface="Calibri" pitchFamily="34" charset="0"/>
              </a:rPr>
              <a:t>METHODS: </a:t>
            </a:r>
          </a:p>
          <a:p>
            <a:r>
              <a:rPr lang="en-US" sz="1200" dirty="0" smtClean="0">
                <a:latin typeface="Calibri" pitchFamily="34" charset="0"/>
                <a:cs typeface="Calibri" pitchFamily="34" charset="0"/>
              </a:rPr>
              <a:t>Fifty patients (50.5 ± 11.9 years) were </a:t>
            </a:r>
            <a:r>
              <a:rPr lang="en-US" sz="1200" dirty="0" err="1" smtClean="0">
                <a:latin typeface="Calibri" pitchFamily="34" charset="0"/>
                <a:cs typeface="Calibri" pitchFamily="34" charset="0"/>
              </a:rPr>
              <a:t>randomised</a:t>
            </a:r>
            <a:r>
              <a:rPr lang="en-US" sz="1200" dirty="0" smtClean="0">
                <a:latin typeface="Calibri" pitchFamily="34" charset="0"/>
                <a:cs typeface="Calibri" pitchFamily="34" charset="0"/>
              </a:rPr>
              <a:t> to a treatment group (TG) or a waiting-list control group (WL). Patients in the TG received a series of 5 cupping treatments over a period of 2 weeks; the control group did not. Self-reported outcome measures before and after the cupping series included the following: Pain at rest (PR) and maximal pain related to movement (PM) on a 100-mm visual analogue scale (VAS), pain diary (PD) data on a 0-10 numeric rating scale (NRS), Neck Disability Index (NDI), and health-related quality of life (SF-36). In addition, the mechanical-detection thresholds (MDT), vibration-detection thresholds (VDT), and pressure-pain thresholds (PPT) were determined at pain-related and control areas.</a:t>
            </a:r>
          </a:p>
          <a:p>
            <a:r>
              <a:rPr lang="en-US" sz="1200" b="1" dirty="0" smtClean="0">
                <a:latin typeface="Calibri" pitchFamily="34" charset="0"/>
                <a:cs typeface="Calibri" pitchFamily="34" charset="0"/>
              </a:rPr>
              <a:t>RESULTS: </a:t>
            </a:r>
          </a:p>
          <a:p>
            <a:r>
              <a:rPr lang="en-US" sz="1200" dirty="0" smtClean="0">
                <a:latin typeface="Calibri" pitchFamily="34" charset="0"/>
                <a:cs typeface="Calibri" pitchFamily="34" charset="0"/>
              </a:rPr>
              <a:t>Patients of the TG had significantly less pain after cupping therapy than patients of the WL group (PR: Δ-22.5 mm, p = 0.00002; PM: Δ-17.8 mm, p = 0.01). Pain diaries (PD) revealed that neck pain decreased gradually in the TG patients and that pain reported by the two groups differed significantly after the fifth cupping session (Δ-1.1, p = 0.001). There were also significant differences in the SF-36 subscales for bodily pain (Δ13.8, p = 0.006) and vitality (Δ10.2, p = 0.006). Group differences in PPT were significant at pain-related and control areas (all p &lt; 0.05), but were not significant for MDT or VDT.</a:t>
            </a:r>
          </a:p>
          <a:p>
            <a:r>
              <a:rPr lang="en-US" sz="1200" b="1" dirty="0" smtClean="0">
                <a:latin typeface="Calibri" pitchFamily="34" charset="0"/>
                <a:cs typeface="Calibri" pitchFamily="34" charset="0"/>
              </a:rPr>
              <a:t>CONCLUSIONS: </a:t>
            </a:r>
          </a:p>
          <a:p>
            <a:r>
              <a:rPr lang="en-US" sz="1200" b="1" dirty="0" smtClean="0">
                <a:solidFill>
                  <a:srgbClr val="00B050"/>
                </a:solidFill>
                <a:latin typeface="Calibri" pitchFamily="34" charset="0"/>
                <a:cs typeface="Calibri" pitchFamily="34" charset="0"/>
              </a:rPr>
              <a:t>A series of five dry cupping treatments appeared to be effective in relieving chronic non-specific neck pain. Not only subjective measures improved, but also mechanical pain sensitivity differed significantly between the two groups, suggesting that cupping has an influence on functional pain processing.</a:t>
            </a:r>
          </a:p>
          <a:p>
            <a:endParaRPr lang="tr-TR" sz="1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en-US" sz="2800" b="1" dirty="0" smtClean="0">
                <a:solidFill>
                  <a:srgbClr val="C00000"/>
                </a:solidFill>
              </a:rPr>
              <a:t>Is cupping an effective treatment? An overview of systematic reviews</a:t>
            </a:r>
            <a:endParaRPr lang="tr-TR" sz="2800" dirty="0"/>
          </a:p>
        </p:txBody>
      </p:sp>
      <p:sp>
        <p:nvSpPr>
          <p:cNvPr id="3" name="2 İçerik Yer Tutucusu"/>
          <p:cNvSpPr>
            <a:spLocks noGrp="1"/>
          </p:cNvSpPr>
          <p:nvPr>
            <p:ph idx="1"/>
          </p:nvPr>
        </p:nvSpPr>
        <p:spPr/>
        <p:txBody>
          <a:bodyPr>
            <a:normAutofit fontScale="62500" lnSpcReduction="20000"/>
          </a:bodyPr>
          <a:lstStyle/>
          <a:p>
            <a:r>
              <a:rPr lang="en-US" dirty="0" smtClean="0">
                <a:latin typeface="Calibri" pitchFamily="34" charset="0"/>
                <a:cs typeface="Calibri" pitchFamily="34" charset="0"/>
                <a:hlinkClick r:id="" tooltip="Journal of acupuncture and meridian studies."/>
              </a:rPr>
              <a:t>J </a:t>
            </a:r>
            <a:r>
              <a:rPr lang="en-US" dirty="0" err="1" smtClean="0">
                <a:latin typeface="Calibri" pitchFamily="34" charset="0"/>
                <a:cs typeface="Calibri" pitchFamily="34" charset="0"/>
                <a:hlinkClick r:id="" tooltip="Journal of acupuncture and meridian studies."/>
              </a:rPr>
              <a:t>Acupunct</a:t>
            </a:r>
            <a:r>
              <a:rPr lang="en-US" dirty="0" smtClean="0">
                <a:latin typeface="Calibri" pitchFamily="34" charset="0"/>
                <a:cs typeface="Calibri" pitchFamily="34" charset="0"/>
                <a:hlinkClick r:id="" tooltip="Journal of acupuncture and meridian studies."/>
              </a:rPr>
              <a:t> Meridian Stud.</a:t>
            </a:r>
            <a:r>
              <a:rPr lang="en-US" dirty="0" smtClean="0">
                <a:latin typeface="Calibri" pitchFamily="34" charset="0"/>
                <a:cs typeface="Calibri" pitchFamily="34" charset="0"/>
              </a:rPr>
              <a:t> 2011 Mar;4(1):1-4.</a:t>
            </a:r>
          </a:p>
          <a:p>
            <a:r>
              <a:rPr lang="en-US" dirty="0" smtClean="0">
                <a:latin typeface="Calibri" pitchFamily="34" charset="0"/>
                <a:cs typeface="Calibri" pitchFamily="34" charset="0"/>
                <a:hlinkClick r:id="rId2"/>
              </a:rPr>
              <a:t>Lee MS</a:t>
            </a:r>
            <a:r>
              <a:rPr lang="en-US" dirty="0" smtClean="0">
                <a:latin typeface="Calibri" pitchFamily="34" charset="0"/>
                <a:cs typeface="Calibri" pitchFamily="34" charset="0"/>
              </a:rPr>
              <a:t>, </a:t>
            </a:r>
            <a:r>
              <a:rPr lang="en-US" dirty="0" smtClean="0">
                <a:latin typeface="Calibri" pitchFamily="34" charset="0"/>
                <a:cs typeface="Calibri" pitchFamily="34" charset="0"/>
                <a:hlinkClick r:id="rId3"/>
              </a:rPr>
              <a:t>Kim JI</a:t>
            </a:r>
            <a:r>
              <a:rPr lang="en-US" dirty="0" smtClean="0">
                <a:latin typeface="Calibri" pitchFamily="34" charset="0"/>
                <a:cs typeface="Calibri" pitchFamily="34" charset="0"/>
              </a:rPr>
              <a:t>, </a:t>
            </a:r>
            <a:r>
              <a:rPr lang="en-US" dirty="0" smtClean="0">
                <a:latin typeface="Calibri" pitchFamily="34" charset="0"/>
                <a:cs typeface="Calibri" pitchFamily="34" charset="0"/>
                <a:hlinkClick r:id="rId4"/>
              </a:rPr>
              <a:t>Ernst E</a:t>
            </a:r>
            <a:r>
              <a:rPr lang="en-US" dirty="0" smtClean="0">
                <a:latin typeface="Calibri" pitchFamily="34" charset="0"/>
                <a:cs typeface="Calibri" pitchFamily="34" charset="0"/>
              </a:rPr>
              <a:t>.</a:t>
            </a:r>
          </a:p>
          <a:p>
            <a:r>
              <a:rPr lang="en-US" b="1" dirty="0" smtClean="0">
                <a:latin typeface="Calibri" pitchFamily="34" charset="0"/>
                <a:cs typeface="Calibri" pitchFamily="34" charset="0"/>
              </a:rPr>
              <a:t>Abstract</a:t>
            </a:r>
          </a:p>
          <a:p>
            <a:r>
              <a:rPr lang="en-US" dirty="0" smtClean="0">
                <a:latin typeface="Calibri" pitchFamily="34" charset="0"/>
                <a:cs typeface="Calibri" pitchFamily="34" charset="0"/>
              </a:rPr>
              <a:t>Several systematic reviews (SRs) have assessed the effectiveness of cupping for a range of conditions. Our aim was to provide a critical evaluation and summary of these data. </a:t>
            </a:r>
            <a:endParaRPr lang="tr-TR" dirty="0" smtClean="0">
              <a:latin typeface="Calibri" pitchFamily="34" charset="0"/>
              <a:cs typeface="Calibri" pitchFamily="34" charset="0"/>
            </a:endParaRPr>
          </a:p>
          <a:p>
            <a:r>
              <a:rPr lang="en-US" dirty="0" smtClean="0">
                <a:latin typeface="Calibri" pitchFamily="34" charset="0"/>
                <a:cs typeface="Calibri" pitchFamily="34" charset="0"/>
              </a:rPr>
              <a:t>Electronic searches were conducted to locate all SRs concerning cupping for any condition. Data were extracted by two authors according to predefined criteria. Five SRs met our inclusion criteria, which related to the following conditions: pain conditions, stroke rehabilitation, hypertension, and herpes zoster.</a:t>
            </a:r>
            <a:endParaRPr lang="tr-TR" dirty="0" smtClean="0">
              <a:latin typeface="Calibri" pitchFamily="34" charset="0"/>
              <a:cs typeface="Calibri" pitchFamily="34" charset="0"/>
            </a:endParaRPr>
          </a:p>
          <a:p>
            <a:r>
              <a:rPr lang="en-US" dirty="0" smtClean="0">
                <a:solidFill>
                  <a:srgbClr val="00B050"/>
                </a:solidFill>
                <a:latin typeface="Calibri" pitchFamily="34" charset="0"/>
                <a:cs typeface="Calibri" pitchFamily="34" charset="0"/>
              </a:rPr>
              <a:t>The numbers of studies included in each SR were small. Relatively clear evidence emerged only for one indication, that cupping may be effective for reducing pain. Based on evidence from the currently available SRs, the effectiveness of cupping has been demonstrated only as a treatment for pain, and even for this indication doubts remain</a:t>
            </a:r>
          </a:p>
          <a:p>
            <a:endParaRPr lang="tr-TR" dirty="0" smtClean="0">
              <a:latin typeface="Calibri" pitchFamily="34" charset="0"/>
              <a:cs typeface="Calibri" pitchFamily="34" charset="0"/>
            </a:endParaRP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en-US" sz="2800" b="1" dirty="0" smtClean="0">
                <a:solidFill>
                  <a:srgbClr val="C00000"/>
                </a:solidFill>
              </a:rPr>
              <a:t>Cupping for stroke rehabilitation: a systematic review</a:t>
            </a:r>
            <a:endParaRPr lang="tr-TR" sz="2800" dirty="0"/>
          </a:p>
        </p:txBody>
      </p:sp>
      <p:sp>
        <p:nvSpPr>
          <p:cNvPr id="3" name="2 İçerik Yer Tutucusu"/>
          <p:cNvSpPr>
            <a:spLocks noGrp="1"/>
          </p:cNvSpPr>
          <p:nvPr>
            <p:ph idx="1"/>
          </p:nvPr>
        </p:nvSpPr>
        <p:spPr/>
        <p:txBody>
          <a:bodyPr>
            <a:normAutofit fontScale="40000" lnSpcReduction="20000"/>
          </a:bodyPr>
          <a:lstStyle/>
          <a:p>
            <a:r>
              <a:rPr lang="en-US" dirty="0" smtClean="0">
                <a:hlinkClick r:id="" tooltip="Journal of the neurological sciences."/>
              </a:rPr>
              <a:t>J </a:t>
            </a:r>
            <a:r>
              <a:rPr lang="en-US" dirty="0" err="1" smtClean="0">
                <a:hlinkClick r:id="" tooltip="Journal of the neurological sciences."/>
              </a:rPr>
              <a:t>Neurol</a:t>
            </a:r>
            <a:r>
              <a:rPr lang="en-US" dirty="0" smtClean="0">
                <a:hlinkClick r:id="" tooltip="Journal of the neurological sciences."/>
              </a:rPr>
              <a:t> Sci.</a:t>
            </a:r>
            <a:r>
              <a:rPr lang="en-US" dirty="0" smtClean="0"/>
              <a:t> 2010 Jul 15;294(1-2):70-3.</a:t>
            </a:r>
            <a:endParaRPr lang="en-US" b="1" dirty="0" smtClean="0"/>
          </a:p>
          <a:p>
            <a:r>
              <a:rPr lang="en-US" dirty="0" smtClean="0">
                <a:hlinkClick r:id="rId2"/>
              </a:rPr>
              <a:t>Lee MS</a:t>
            </a:r>
            <a:r>
              <a:rPr lang="en-US" dirty="0" smtClean="0"/>
              <a:t>, </a:t>
            </a:r>
            <a:r>
              <a:rPr lang="en-US" dirty="0" err="1" smtClean="0">
                <a:hlinkClick r:id="rId3"/>
              </a:rPr>
              <a:t>Choi</a:t>
            </a:r>
            <a:r>
              <a:rPr lang="en-US" dirty="0" smtClean="0">
                <a:hlinkClick r:id="rId3"/>
              </a:rPr>
              <a:t> TY</a:t>
            </a:r>
            <a:r>
              <a:rPr lang="en-US" dirty="0" smtClean="0"/>
              <a:t>, </a:t>
            </a:r>
            <a:r>
              <a:rPr lang="en-US" dirty="0" smtClean="0">
                <a:hlinkClick r:id="rId4"/>
              </a:rPr>
              <a:t>Shin BC</a:t>
            </a:r>
            <a:r>
              <a:rPr lang="en-US" dirty="0" smtClean="0"/>
              <a:t>, </a:t>
            </a:r>
            <a:r>
              <a:rPr lang="en-US" dirty="0" smtClean="0">
                <a:hlinkClick r:id="rId5"/>
              </a:rPr>
              <a:t>Han CH</a:t>
            </a:r>
            <a:r>
              <a:rPr lang="en-US" dirty="0" smtClean="0"/>
              <a:t>, </a:t>
            </a:r>
            <a:r>
              <a:rPr lang="en-US" dirty="0" smtClean="0">
                <a:hlinkClick r:id="rId6"/>
              </a:rPr>
              <a:t>Ernst E</a:t>
            </a:r>
            <a:r>
              <a:rPr lang="en-US" dirty="0" smtClean="0"/>
              <a:t>.</a:t>
            </a:r>
          </a:p>
          <a:p>
            <a:r>
              <a:rPr lang="en-US" b="1" dirty="0" smtClean="0"/>
              <a:t>Abstract</a:t>
            </a:r>
          </a:p>
          <a:p>
            <a:r>
              <a:rPr lang="en-US" dirty="0" smtClean="0"/>
              <a:t>Cupping is often used for stroke rehabilitation in Asian countries. Currently, no systematic review of this topic is available. </a:t>
            </a:r>
            <a:endParaRPr lang="tr-TR" dirty="0" smtClean="0"/>
          </a:p>
          <a:p>
            <a:r>
              <a:rPr lang="en-US" dirty="0" smtClean="0"/>
              <a:t>The aim of this systematic review is to summarize and critically evaluate the evidence for and against the effectiveness of cupping for stroke rehabilitation. </a:t>
            </a:r>
            <a:endParaRPr lang="tr-TR" dirty="0" smtClean="0"/>
          </a:p>
          <a:p>
            <a:r>
              <a:rPr lang="en-US" dirty="0" smtClean="0"/>
              <a:t>Thirteen databases were searched from their inception through March of 2010 without language restrictions. Prospective clinical trials were included if cupping was tested as the sole treatment or as an adjunct to other conventional treatments for stroke rehabilitation.</a:t>
            </a:r>
            <a:endParaRPr lang="tr-TR" dirty="0" smtClean="0"/>
          </a:p>
          <a:p>
            <a:r>
              <a:rPr lang="en-US" dirty="0" smtClean="0"/>
              <a:t> We found 43 potentially relevant articles, of which 5 studies including 3 randomized clinical trials (RCTs) and 2 uncontrolled observational studies (UOSs) met our inclusion criteria. Cupping was compared with acupuncture, electro-acupuncture and warm needling. Some superior effects of cupping were found in two of the RCTs when compared to acupuncture in hemiplegic shoulder pain and high upper-limb </a:t>
            </a:r>
            <a:r>
              <a:rPr lang="en-US" dirty="0" err="1" smtClean="0"/>
              <a:t>myodynamia</a:t>
            </a:r>
            <a:r>
              <a:rPr lang="en-US" dirty="0" smtClean="0"/>
              <a:t> after stroke. The other RCT failed to show favorable effects of cupping when compared to acupuncture and warm needling in patients with hemiplegic hand edema. </a:t>
            </a:r>
            <a:endParaRPr lang="tr-TR" dirty="0" smtClean="0"/>
          </a:p>
          <a:p>
            <a:r>
              <a:rPr lang="en-US" dirty="0" smtClean="0"/>
              <a:t>The two UOSs reported favorable effects of cupping on aphasia and intractable hiccup after stroke. There are not enough trials to provide evidence for the effectiveness of cupping for stroke rehabilitation because most of the included trials compared the effects with unproven evidence and were not informative. Future RCTs seem warranted but must overcome the methodological shortcomings of the existing evidence</a:t>
            </a:r>
          </a:p>
          <a:p>
            <a:endParaRPr lang="tr-TR" dirty="0" smtClean="0"/>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en-US" sz="2800" b="1" dirty="0" smtClean="0">
                <a:solidFill>
                  <a:srgbClr val="C00000"/>
                </a:solidFill>
              </a:rPr>
              <a:t>Cupping for hypertension: a systematic review</a:t>
            </a:r>
            <a:endParaRPr lang="tr-TR" sz="2800" dirty="0"/>
          </a:p>
        </p:txBody>
      </p:sp>
      <p:sp>
        <p:nvSpPr>
          <p:cNvPr id="3" name="2 İçerik Yer Tutucusu"/>
          <p:cNvSpPr>
            <a:spLocks noGrp="1"/>
          </p:cNvSpPr>
          <p:nvPr>
            <p:ph idx="1"/>
          </p:nvPr>
        </p:nvSpPr>
        <p:spPr/>
        <p:txBody>
          <a:bodyPr>
            <a:normAutofit fontScale="55000" lnSpcReduction="20000"/>
          </a:bodyPr>
          <a:lstStyle/>
          <a:p>
            <a:r>
              <a:rPr lang="en-US" dirty="0" err="1" smtClean="0">
                <a:latin typeface="Calibri" pitchFamily="34" charset="0"/>
                <a:cs typeface="Calibri" pitchFamily="34" charset="0"/>
                <a:hlinkClick r:id="" action="ppaction://hlinkfile" tooltip="Clinical and experimental hypertension (New York, N.Y. : 1993)."/>
              </a:rPr>
              <a:t>Clin</a:t>
            </a:r>
            <a:r>
              <a:rPr lang="en-US" dirty="0" smtClean="0">
                <a:latin typeface="Calibri" pitchFamily="34" charset="0"/>
                <a:cs typeface="Calibri" pitchFamily="34" charset="0"/>
                <a:hlinkClick r:id="" action="ppaction://hlinkfile" tooltip="Clinical and experimental hypertension (New York, N.Y. : 1993)."/>
              </a:rPr>
              <a:t> Exp </a:t>
            </a:r>
            <a:r>
              <a:rPr lang="en-US" dirty="0" err="1" smtClean="0">
                <a:latin typeface="Calibri" pitchFamily="34" charset="0"/>
                <a:cs typeface="Calibri" pitchFamily="34" charset="0"/>
                <a:hlinkClick r:id="" action="ppaction://hlinkfile" tooltip="Clinical and experimental hypertension (New York, N.Y. : 1993)."/>
              </a:rPr>
              <a:t>Hypertens</a:t>
            </a:r>
            <a:r>
              <a:rPr lang="en-US" dirty="0" smtClean="0">
                <a:latin typeface="Calibri" pitchFamily="34" charset="0"/>
                <a:cs typeface="Calibri" pitchFamily="34" charset="0"/>
                <a:hlinkClick r:id="" action="ppaction://hlinkfile" tooltip="Clinical and experimental hypertension (New York, N.Y. : 1993)."/>
              </a:rPr>
              <a:t>.</a:t>
            </a:r>
            <a:r>
              <a:rPr lang="en-US" dirty="0" smtClean="0">
                <a:latin typeface="Calibri" pitchFamily="34" charset="0"/>
                <a:cs typeface="Calibri" pitchFamily="34" charset="0"/>
              </a:rPr>
              <a:t> 2010;32(7):423-5. </a:t>
            </a:r>
            <a:r>
              <a:rPr lang="en-US" dirty="0" err="1" smtClean="0">
                <a:latin typeface="Calibri" pitchFamily="34" charset="0"/>
                <a:cs typeface="Calibri" pitchFamily="34" charset="0"/>
              </a:rPr>
              <a:t>Epub</a:t>
            </a:r>
            <a:r>
              <a:rPr lang="en-US" dirty="0" smtClean="0">
                <a:latin typeface="Calibri" pitchFamily="34" charset="0"/>
                <a:cs typeface="Calibri" pitchFamily="34" charset="0"/>
              </a:rPr>
              <a:t> 2010 Sep 9.</a:t>
            </a:r>
          </a:p>
          <a:p>
            <a:r>
              <a:rPr lang="en-US" dirty="0" smtClean="0">
                <a:latin typeface="Calibri" pitchFamily="34" charset="0"/>
                <a:cs typeface="Calibri" pitchFamily="34" charset="0"/>
                <a:hlinkClick r:id="rId2" action="ppaction://hlinkfile"/>
              </a:rPr>
              <a:t>Lee MS</a:t>
            </a:r>
            <a:r>
              <a:rPr lang="en-US" dirty="0" smtClean="0">
                <a:latin typeface="Calibri" pitchFamily="34" charset="0"/>
                <a:cs typeface="Calibri" pitchFamily="34" charset="0"/>
              </a:rPr>
              <a:t>, </a:t>
            </a:r>
            <a:r>
              <a:rPr lang="en-US" dirty="0" err="1" smtClean="0">
                <a:latin typeface="Calibri" pitchFamily="34" charset="0"/>
                <a:cs typeface="Calibri" pitchFamily="34" charset="0"/>
                <a:hlinkClick r:id="rId3" action="ppaction://hlinkfile"/>
              </a:rPr>
              <a:t>Choi</a:t>
            </a:r>
            <a:r>
              <a:rPr lang="en-US" dirty="0" smtClean="0">
                <a:latin typeface="Calibri" pitchFamily="34" charset="0"/>
                <a:cs typeface="Calibri" pitchFamily="34" charset="0"/>
                <a:hlinkClick r:id="rId3" action="ppaction://hlinkfile"/>
              </a:rPr>
              <a:t> TY</a:t>
            </a:r>
            <a:r>
              <a:rPr lang="en-US" dirty="0" smtClean="0">
                <a:latin typeface="Calibri" pitchFamily="34" charset="0"/>
                <a:cs typeface="Calibri" pitchFamily="34" charset="0"/>
              </a:rPr>
              <a:t>, </a:t>
            </a:r>
            <a:r>
              <a:rPr lang="en-US" dirty="0" smtClean="0">
                <a:latin typeface="Calibri" pitchFamily="34" charset="0"/>
                <a:cs typeface="Calibri" pitchFamily="34" charset="0"/>
                <a:hlinkClick r:id="rId4" action="ppaction://hlinkfile"/>
              </a:rPr>
              <a:t>Shin BC</a:t>
            </a:r>
            <a:r>
              <a:rPr lang="en-US" dirty="0" smtClean="0">
                <a:latin typeface="Calibri" pitchFamily="34" charset="0"/>
                <a:cs typeface="Calibri" pitchFamily="34" charset="0"/>
              </a:rPr>
              <a:t>, </a:t>
            </a:r>
            <a:r>
              <a:rPr lang="en-US" dirty="0" smtClean="0">
                <a:latin typeface="Calibri" pitchFamily="34" charset="0"/>
                <a:cs typeface="Calibri" pitchFamily="34" charset="0"/>
                <a:hlinkClick r:id="rId5" action="ppaction://hlinkfile"/>
              </a:rPr>
              <a:t>Kim JI</a:t>
            </a:r>
            <a:r>
              <a:rPr lang="en-US" dirty="0" smtClean="0">
                <a:latin typeface="Calibri" pitchFamily="34" charset="0"/>
                <a:cs typeface="Calibri" pitchFamily="34" charset="0"/>
              </a:rPr>
              <a:t>, </a:t>
            </a:r>
            <a:r>
              <a:rPr lang="en-US" dirty="0" smtClean="0">
                <a:latin typeface="Calibri" pitchFamily="34" charset="0"/>
                <a:cs typeface="Calibri" pitchFamily="34" charset="0"/>
                <a:hlinkClick r:id="rId6" action="ppaction://hlinkfile"/>
              </a:rPr>
              <a:t>Nam SS</a:t>
            </a:r>
            <a:r>
              <a:rPr lang="en-US" dirty="0" smtClean="0">
                <a:latin typeface="Calibri" pitchFamily="34" charset="0"/>
                <a:cs typeface="Calibri" pitchFamily="34" charset="0"/>
              </a:rPr>
              <a:t>.</a:t>
            </a:r>
          </a:p>
          <a:p>
            <a:r>
              <a:rPr lang="en-US" b="1" dirty="0" smtClean="0">
                <a:latin typeface="Calibri" pitchFamily="34" charset="0"/>
                <a:cs typeface="Calibri" pitchFamily="34" charset="0"/>
              </a:rPr>
              <a:t>Abstract</a:t>
            </a:r>
          </a:p>
          <a:p>
            <a:r>
              <a:rPr lang="en-US" dirty="0" smtClean="0">
                <a:latin typeface="Calibri" pitchFamily="34" charset="0"/>
                <a:cs typeface="Calibri" pitchFamily="34" charset="0"/>
              </a:rPr>
              <a:t>The objective of this review is to assess the clinical evidence for or against cupping as a treatment for hypertension. </a:t>
            </a:r>
            <a:endParaRPr lang="tr-TR" dirty="0" smtClean="0">
              <a:latin typeface="Calibri" pitchFamily="34" charset="0"/>
              <a:cs typeface="Calibri" pitchFamily="34" charset="0"/>
            </a:endParaRPr>
          </a:p>
          <a:p>
            <a:r>
              <a:rPr lang="en-US" dirty="0" smtClean="0">
                <a:latin typeface="Calibri" pitchFamily="34" charset="0"/>
                <a:cs typeface="Calibri" pitchFamily="34" charset="0"/>
              </a:rPr>
              <a:t>We searched the literature using 15 databases from their inception to 30 June 2009, without language restrictions. We included all clinical trials (CTs) of cupping to treat hypertension in human patients. Risk of bias was assessed using the Cochrane criteria. Two CTs met all inclusion criteria. One RCT (randomized CT) assessed the effectiveness of dry cupping on changes in cerebral vascular function compared with drug therapy. </a:t>
            </a:r>
            <a:endParaRPr lang="tr-TR" dirty="0" smtClean="0">
              <a:latin typeface="Calibri" pitchFamily="34" charset="0"/>
              <a:cs typeface="Calibri" pitchFamily="34" charset="0"/>
            </a:endParaRPr>
          </a:p>
          <a:p>
            <a:r>
              <a:rPr lang="en-US" dirty="0" smtClean="0">
                <a:latin typeface="Calibri" pitchFamily="34" charset="0"/>
                <a:cs typeface="Calibri" pitchFamily="34" charset="0"/>
              </a:rPr>
              <a:t>Their results suggested significant effect in favor of cupping on vascular compliance and degree of vascular filling. One uncontrolled observational study (UOS) tested wet cupping for acute hypertension and found that a one-time treatment reduced blood pressure. </a:t>
            </a:r>
            <a:endParaRPr lang="tr-TR" dirty="0" smtClean="0">
              <a:latin typeface="Calibri" pitchFamily="34" charset="0"/>
              <a:cs typeface="Calibri" pitchFamily="34" charset="0"/>
            </a:endParaRPr>
          </a:p>
          <a:p>
            <a:r>
              <a:rPr lang="en-US" dirty="0" smtClean="0">
                <a:solidFill>
                  <a:srgbClr val="00B050"/>
                </a:solidFill>
                <a:latin typeface="Calibri" pitchFamily="34" charset="0"/>
                <a:cs typeface="Calibri" pitchFamily="34" charset="0"/>
              </a:rPr>
              <a:t>In conclusion, the evidence is not significantly convincing to suggest cupping is effective for treating hypertension. Further research is required to investigate whether it generates any specific effects for that condition.</a:t>
            </a:r>
          </a:p>
          <a:p>
            <a:endParaRPr lang="tr-TR" dirty="0" smtClean="0">
              <a:latin typeface="Calibri" pitchFamily="34" charset="0"/>
              <a:cs typeface="Calibri" pitchFamily="34" charset="0"/>
            </a:endParaRP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Etki mekanizması</a:t>
            </a:r>
            <a:endParaRPr lang="tr-TR" dirty="0"/>
          </a:p>
        </p:txBody>
      </p:sp>
      <p:sp>
        <p:nvSpPr>
          <p:cNvPr id="3" name="2 İçerik Yer Tutucusu"/>
          <p:cNvSpPr>
            <a:spLocks noGrp="1"/>
          </p:cNvSpPr>
          <p:nvPr>
            <p:ph idx="1"/>
          </p:nvPr>
        </p:nvSpPr>
        <p:spPr/>
        <p:txBody>
          <a:bodyPr/>
          <a:lstStyle/>
          <a:p>
            <a:r>
              <a:rPr lang="tr-TR" dirty="0" smtClean="0"/>
              <a:t>Vücudun dış yüzeyinden uygulanan basınç, deri altındaki dokulara ve kaslara kanın çekilmesini sağlayarak içerdiği besin ve oksijenin dokudaki hücrelere bırakılmasına ortam hazırlamaktadır. Bu yolla toksinlerin ve atık maddelerin de lenf sistemiyle drenajı sağlanmaktadır. Dolayısıyla bölgedeki metabolizma hızı, enzim ve hormonların artışı hızlanmaktadır.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Yer Tutucusu 5"/>
          <p:cNvSpPr>
            <a:spLocks noGrp="1"/>
          </p:cNvSpPr>
          <p:nvPr>
            <p:ph type="body" idx="2"/>
          </p:nvPr>
        </p:nvSpPr>
        <p:spPr/>
        <p:txBody>
          <a:bodyPr/>
          <a:lstStyle/>
          <a:p>
            <a:endParaRPr lang="tr-TR" dirty="0"/>
          </a:p>
        </p:txBody>
      </p:sp>
      <p:sp>
        <p:nvSpPr>
          <p:cNvPr id="5" name="İçerik Yer Tutucusu 4"/>
          <p:cNvSpPr>
            <a:spLocks noGrp="1"/>
          </p:cNvSpPr>
          <p:nvPr>
            <p:ph sz="half" idx="1"/>
          </p:nvPr>
        </p:nvSpPr>
        <p:spPr>
          <a:xfrm>
            <a:off x="3786182" y="285728"/>
            <a:ext cx="4824418" cy="5840435"/>
          </a:xfrm>
        </p:spPr>
        <p:txBody>
          <a:bodyPr>
            <a:normAutofit fontScale="92500" lnSpcReduction="10000"/>
          </a:bodyPr>
          <a:lstStyle/>
          <a:p>
            <a:r>
              <a:rPr lang="tr-TR" dirty="0" smtClean="0"/>
              <a:t>TARİHÇE</a:t>
            </a:r>
          </a:p>
          <a:p>
            <a:r>
              <a:rPr lang="tr-TR" sz="2400" dirty="0" smtClean="0"/>
              <a:t>Kupa tedavisini ilk defa antik Mısırlılar kullanmıştır. </a:t>
            </a:r>
            <a:r>
              <a:rPr lang="tr-TR" sz="2400" dirty="0" err="1" smtClean="0"/>
              <a:t>Ebers</a:t>
            </a:r>
            <a:r>
              <a:rPr lang="tr-TR" sz="2400" dirty="0" smtClean="0"/>
              <a:t> </a:t>
            </a:r>
            <a:r>
              <a:rPr lang="tr-TR" sz="2400" dirty="0" err="1" smtClean="0"/>
              <a:t>papirusları</a:t>
            </a:r>
            <a:r>
              <a:rPr lang="tr-TR" sz="2400" dirty="0" smtClean="0"/>
              <a:t> (M.Ö. 1550) en eski tıbbi kitap olup,vücuttan yabancı maddelerin atılması için kupa uygulanarak kanamayı tarif eder.</a:t>
            </a:r>
          </a:p>
          <a:p>
            <a:r>
              <a:rPr lang="tr-TR" sz="2400" dirty="0" smtClean="0"/>
              <a:t>Hipokrat ve Galen de kupa tedavisinin büyük destekçilerindendi.</a:t>
            </a:r>
          </a:p>
          <a:p>
            <a:r>
              <a:rPr lang="tr-TR" sz="2400" dirty="0" err="1" smtClean="0"/>
              <a:t>İbni</a:t>
            </a:r>
            <a:r>
              <a:rPr lang="tr-TR" sz="2400" dirty="0" smtClean="0"/>
              <a:t> Sina ve </a:t>
            </a:r>
            <a:r>
              <a:rPr lang="tr-TR" sz="2400" dirty="0" err="1" smtClean="0"/>
              <a:t>Zehravi</a:t>
            </a:r>
            <a:r>
              <a:rPr lang="tr-TR" sz="2400" dirty="0" smtClean="0"/>
              <a:t> birçok hastalığın tedavisinde kupa yöntemini uyguladılar.</a:t>
            </a:r>
          </a:p>
          <a:p>
            <a:r>
              <a:rPr lang="tr-TR" sz="2400" dirty="0" err="1" smtClean="0"/>
              <a:t>Amerka’da</a:t>
            </a:r>
            <a:r>
              <a:rPr lang="tr-TR" sz="2400" dirty="0" smtClean="0"/>
              <a:t> 20. yüzyılda kullanılmaya başlandı. Kupa tedavisi günümüzde Asya, Ortadoğu, Avrupa, İngiltere gibi birçok ülkede uygulanmaktadır.</a:t>
            </a:r>
            <a:endParaRPr lang="tr-TR" sz="2400" dirty="0"/>
          </a:p>
        </p:txBody>
      </p:sp>
      <p:pic>
        <p:nvPicPr>
          <p:cNvPr id="8" name="Picture 2"/>
          <p:cNvPicPr>
            <a:picLocks noGrp="1" noChangeAspect="1" noChangeArrowheads="1"/>
          </p:cNvPicPr>
          <p:nvPr>
            <p:ph idx="4294967295"/>
          </p:nvPr>
        </p:nvPicPr>
        <p:blipFill>
          <a:blip r:embed="rId2" cstate="print"/>
          <a:srcRect/>
          <a:stretch>
            <a:fillRect/>
          </a:stretch>
        </p:blipFill>
        <p:spPr bwMode="auto">
          <a:xfrm>
            <a:off x="0" y="2000250"/>
            <a:ext cx="3563938" cy="4827588"/>
          </a:xfrm>
          <a:prstGeom prst="rect">
            <a:avLst/>
          </a:prstGeom>
          <a:noFill/>
          <a:ln w="9525">
            <a:noFill/>
            <a:miter lim="800000"/>
            <a:headEnd/>
            <a:tailEnd/>
          </a:ln>
        </p:spPr>
      </p:pic>
      <p:pic>
        <p:nvPicPr>
          <p:cNvPr id="7" name="Picture 2"/>
          <p:cNvPicPr>
            <a:picLocks noChangeAspect="1" noChangeArrowheads="1"/>
          </p:cNvPicPr>
          <p:nvPr/>
        </p:nvPicPr>
        <p:blipFill>
          <a:blip r:embed="rId3" cstate="print"/>
          <a:srcRect/>
          <a:stretch>
            <a:fillRect/>
          </a:stretch>
        </p:blipFill>
        <p:spPr bwMode="auto">
          <a:xfrm>
            <a:off x="571472" y="214290"/>
            <a:ext cx="3024336" cy="1728192"/>
          </a:xfrm>
          <a:prstGeom prst="rect">
            <a:avLst/>
          </a:prstGeom>
          <a:noFill/>
          <a:ln w="9525">
            <a:noFill/>
            <a:miter lim="800000"/>
            <a:headEnd/>
            <a:tailEnd/>
          </a:ln>
        </p:spPr>
      </p:pic>
    </p:spTree>
    <p:extLst>
      <p:ext uri="{BB962C8B-B14F-4D97-AF65-F5344CB8AC3E}">
        <p14:creationId xmlns="" xmlns:p14="http://schemas.microsoft.com/office/powerpoint/2010/main" val="4222613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p:txBody>
          <a:bodyPr>
            <a:normAutofit fontScale="90000"/>
          </a:bodyPr>
          <a:lstStyle/>
          <a:p>
            <a:r>
              <a:rPr lang="tr-TR" dirty="0" err="1" smtClean="0"/>
              <a:t>Endikasyonlar</a:t>
            </a:r>
            <a:r>
              <a:rPr lang="tr-TR" dirty="0" smtClean="0"/>
              <a:t/>
            </a:r>
            <a:br>
              <a:rPr lang="tr-TR" dirty="0" smtClean="0"/>
            </a:br>
            <a:endParaRPr lang="tr-TR" dirty="0"/>
          </a:p>
        </p:txBody>
      </p:sp>
      <p:sp>
        <p:nvSpPr>
          <p:cNvPr id="6" name="İçerik Yer Tutucusu 5"/>
          <p:cNvSpPr>
            <a:spLocks noGrp="1"/>
          </p:cNvSpPr>
          <p:nvPr>
            <p:ph idx="1"/>
          </p:nvPr>
        </p:nvSpPr>
        <p:spPr/>
        <p:txBody>
          <a:bodyPr>
            <a:normAutofit fontScale="92500" lnSpcReduction="20000"/>
          </a:bodyPr>
          <a:lstStyle/>
          <a:p>
            <a:r>
              <a:rPr lang="tr-TR" dirty="0" smtClean="0"/>
              <a:t>Sırt ağrısı, </a:t>
            </a:r>
            <a:r>
              <a:rPr lang="tr-TR" dirty="0" err="1" smtClean="0"/>
              <a:t>miyozit</a:t>
            </a:r>
            <a:endParaRPr lang="tr-TR" dirty="0" smtClean="0"/>
          </a:p>
          <a:p>
            <a:r>
              <a:rPr lang="tr-TR" dirty="0" err="1" smtClean="0"/>
              <a:t>Tendinopati</a:t>
            </a:r>
            <a:r>
              <a:rPr lang="tr-TR" dirty="0" smtClean="0"/>
              <a:t> , spor yaralanmaları</a:t>
            </a:r>
          </a:p>
          <a:p>
            <a:r>
              <a:rPr lang="tr-TR" dirty="0" err="1" smtClean="0"/>
              <a:t>İskiyalji</a:t>
            </a:r>
            <a:r>
              <a:rPr lang="tr-TR" dirty="0" smtClean="0"/>
              <a:t>,</a:t>
            </a:r>
            <a:r>
              <a:rPr lang="tr-TR" dirty="0" err="1" smtClean="0"/>
              <a:t>lumbalji</a:t>
            </a:r>
            <a:r>
              <a:rPr lang="tr-TR" dirty="0" smtClean="0"/>
              <a:t>, </a:t>
            </a:r>
            <a:r>
              <a:rPr lang="tr-TR" dirty="0" err="1" smtClean="0"/>
              <a:t>brakiyalji</a:t>
            </a:r>
            <a:endParaRPr lang="tr-TR" dirty="0" smtClean="0"/>
          </a:p>
          <a:p>
            <a:r>
              <a:rPr lang="tr-TR" dirty="0" smtClean="0"/>
              <a:t>Disk patolojileri</a:t>
            </a:r>
          </a:p>
          <a:p>
            <a:r>
              <a:rPr lang="tr-TR" dirty="0" err="1" smtClean="0"/>
              <a:t>Fibromiyalji</a:t>
            </a:r>
            <a:endParaRPr lang="tr-TR" dirty="0" smtClean="0"/>
          </a:p>
          <a:p>
            <a:r>
              <a:rPr lang="tr-TR" dirty="0" smtClean="0"/>
              <a:t>Stres </a:t>
            </a:r>
            <a:r>
              <a:rPr lang="tr-TR" dirty="0" err="1" smtClean="0"/>
              <a:t>başağrısı</a:t>
            </a:r>
            <a:r>
              <a:rPr lang="tr-TR" dirty="0" smtClean="0"/>
              <a:t>,migren</a:t>
            </a:r>
          </a:p>
          <a:p>
            <a:r>
              <a:rPr lang="tr-TR" dirty="0" smtClean="0"/>
              <a:t>Çene </a:t>
            </a:r>
            <a:r>
              <a:rPr lang="tr-TR" dirty="0" err="1" smtClean="0"/>
              <a:t>artropatisi</a:t>
            </a:r>
            <a:r>
              <a:rPr lang="tr-TR" dirty="0" smtClean="0"/>
              <a:t>, </a:t>
            </a:r>
            <a:r>
              <a:rPr lang="tr-TR" dirty="0" err="1" smtClean="0"/>
              <a:t>bruksizm</a:t>
            </a:r>
            <a:endParaRPr lang="tr-TR" dirty="0" smtClean="0"/>
          </a:p>
          <a:p>
            <a:r>
              <a:rPr lang="tr-TR" dirty="0" err="1" smtClean="0"/>
              <a:t>Sudeck</a:t>
            </a:r>
            <a:r>
              <a:rPr lang="tr-TR" dirty="0" smtClean="0"/>
              <a:t> </a:t>
            </a:r>
            <a:r>
              <a:rPr lang="tr-TR" dirty="0" err="1" smtClean="0"/>
              <a:t>atrofisi</a:t>
            </a:r>
            <a:endParaRPr lang="tr-TR" dirty="0" smtClean="0"/>
          </a:p>
          <a:p>
            <a:r>
              <a:rPr lang="tr-TR" dirty="0" smtClean="0"/>
              <a:t>Post-</a:t>
            </a:r>
            <a:r>
              <a:rPr lang="tr-TR" dirty="0" err="1" smtClean="0"/>
              <a:t>Zoster</a:t>
            </a:r>
            <a:r>
              <a:rPr lang="tr-TR" dirty="0" smtClean="0"/>
              <a:t> nevralji</a:t>
            </a:r>
          </a:p>
          <a:p>
            <a:r>
              <a:rPr lang="tr-TR" dirty="0" err="1" smtClean="0"/>
              <a:t>Trigeminal</a:t>
            </a:r>
            <a:r>
              <a:rPr lang="tr-TR" dirty="0" smtClean="0"/>
              <a:t> nevralji</a:t>
            </a:r>
          </a:p>
          <a:p>
            <a:endParaRPr lang="tr-TR" dirty="0"/>
          </a:p>
        </p:txBody>
      </p:sp>
    </p:spTree>
    <p:extLst>
      <p:ext uri="{BB962C8B-B14F-4D97-AF65-F5344CB8AC3E}">
        <p14:creationId xmlns="" xmlns:p14="http://schemas.microsoft.com/office/powerpoint/2010/main" val="165115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Astım,bronşit</a:t>
            </a:r>
          </a:p>
          <a:p>
            <a:r>
              <a:rPr lang="tr-TR" dirty="0" smtClean="0"/>
              <a:t>Sinüzit,larenjit, </a:t>
            </a:r>
            <a:r>
              <a:rPr lang="tr-TR" dirty="0" err="1" smtClean="0"/>
              <a:t>otit</a:t>
            </a:r>
            <a:endParaRPr lang="tr-TR" dirty="0" smtClean="0"/>
          </a:p>
          <a:p>
            <a:r>
              <a:rPr lang="tr-TR" dirty="0" err="1" smtClean="0"/>
              <a:t>Hiperkinetik</a:t>
            </a:r>
            <a:r>
              <a:rPr lang="tr-TR" dirty="0" smtClean="0"/>
              <a:t> kalp hastalığı</a:t>
            </a:r>
          </a:p>
          <a:p>
            <a:r>
              <a:rPr lang="tr-TR" dirty="0" smtClean="0"/>
              <a:t>GİS problemleri; bulantı,kusma, kabızlık</a:t>
            </a:r>
          </a:p>
          <a:p>
            <a:r>
              <a:rPr lang="tr-TR" dirty="0" smtClean="0"/>
              <a:t>Dolaşım sistemi bozukluklarında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smtClean="0"/>
              <a:t>Kontrendikasyonlar</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err="1" smtClean="0"/>
              <a:t>Tromboz</a:t>
            </a:r>
            <a:r>
              <a:rPr lang="tr-TR" dirty="0" smtClean="0"/>
              <a:t>,</a:t>
            </a:r>
          </a:p>
          <a:p>
            <a:r>
              <a:rPr lang="tr-TR" dirty="0" smtClean="0"/>
              <a:t>Aktif yaralar,</a:t>
            </a:r>
          </a:p>
          <a:p>
            <a:r>
              <a:rPr lang="tr-TR" dirty="0" smtClean="0"/>
              <a:t>Yeni cerrahi yaralar,</a:t>
            </a:r>
          </a:p>
          <a:p>
            <a:r>
              <a:rPr lang="tr-TR" dirty="0" err="1" smtClean="0"/>
              <a:t>Dekompanze</a:t>
            </a:r>
            <a:r>
              <a:rPr lang="tr-TR" dirty="0" smtClean="0"/>
              <a:t> kalp hastalığı,</a:t>
            </a:r>
          </a:p>
          <a:p>
            <a:r>
              <a:rPr lang="tr-TR" dirty="0" smtClean="0"/>
              <a:t>Varisin doğrudan üzerine uygulanmamalı,</a:t>
            </a:r>
          </a:p>
          <a:p>
            <a:r>
              <a:rPr lang="tr-TR" dirty="0" smtClean="0"/>
              <a:t>Gebelerde dikkatlice kullanılmalı.</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İki tip kupa uygulaması mevcut.</a:t>
            </a:r>
          </a:p>
          <a:p>
            <a:r>
              <a:rPr lang="tr-TR" dirty="0" smtClean="0"/>
              <a:t> Kuru kupa tedavisi ve yaş kupa tedavisi (kontrollü kanama). Yaş kupa tedavisi daha yaygın kullanılıyor.</a:t>
            </a:r>
          </a:p>
          <a:p>
            <a:r>
              <a:rPr lang="tr-TR" dirty="0" smtClean="0"/>
              <a:t>Kuru kupa tedavisi daha çok </a:t>
            </a:r>
            <a:r>
              <a:rPr lang="tr-TR" dirty="0" err="1" smtClean="0"/>
              <a:t>terapatik</a:t>
            </a:r>
            <a:r>
              <a:rPr lang="tr-TR" dirty="0" smtClean="0"/>
              <a:t> ve </a:t>
            </a:r>
            <a:r>
              <a:rPr lang="tr-TR" dirty="0" err="1" smtClean="0"/>
              <a:t>relaksasyon</a:t>
            </a:r>
            <a:r>
              <a:rPr lang="tr-TR" dirty="0" smtClean="0"/>
              <a:t> amaçlı uygulanırken,yaş kupa tedavisi daha </a:t>
            </a:r>
            <a:r>
              <a:rPr lang="tr-TR" dirty="0" err="1" smtClean="0"/>
              <a:t>küratif</a:t>
            </a:r>
            <a:r>
              <a:rPr lang="tr-TR" dirty="0" smtClean="0"/>
              <a:t> tedavi yaklaşımı sağlamaktadır.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Yaş kupa tedavisi, Geleneksel İslam Tıbbı olarak da bilinir. Arabistan’da (el)-</a:t>
            </a:r>
            <a:r>
              <a:rPr lang="tr-TR" dirty="0" err="1" smtClean="0"/>
              <a:t>hijamah</a:t>
            </a:r>
            <a:r>
              <a:rPr lang="tr-TR" dirty="0" smtClean="0"/>
              <a:t>, </a:t>
            </a:r>
            <a:r>
              <a:rPr lang="tr-TR" dirty="0" err="1" smtClean="0"/>
              <a:t>Türkçe’de</a:t>
            </a:r>
            <a:r>
              <a:rPr lang="tr-TR" dirty="0" smtClean="0"/>
              <a:t> ise hacamat olarak adlandırılır.</a:t>
            </a:r>
          </a:p>
          <a:p>
            <a:r>
              <a:rPr lang="tr-TR" dirty="0" smtClean="0"/>
              <a:t>Hacamatın tarihi bin yıldan fazladır. İlk </a:t>
            </a:r>
            <a:r>
              <a:rPr lang="tr-TR" dirty="0" err="1" smtClean="0"/>
              <a:t>dökümante</a:t>
            </a:r>
            <a:r>
              <a:rPr lang="tr-TR" dirty="0" smtClean="0"/>
              <a:t> kullanımı Peygamber </a:t>
            </a:r>
            <a:r>
              <a:rPr lang="tr-TR" dirty="0" err="1" smtClean="0"/>
              <a:t>Efendimiz’in</a:t>
            </a:r>
            <a:r>
              <a:rPr lang="tr-TR" dirty="0" smtClean="0"/>
              <a:t> (S.A.V) öğretilerine dayanmaktadır. Günümüze ulaşan sahih kaynaklı hadislerde hacamat tavsiye edilmektedir.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656</TotalTime>
  <Words>2637</Words>
  <Application>Microsoft Office PowerPoint</Application>
  <PresentationFormat>Ekran Gösterisi (4:3)</PresentationFormat>
  <Paragraphs>156</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Gündönümü</vt:lpstr>
      <vt:lpstr>KUPA TEDAVİSİ</vt:lpstr>
      <vt:lpstr>Tanım</vt:lpstr>
      <vt:lpstr>Etki mekanizması</vt:lpstr>
      <vt:lpstr>Slayt 4</vt:lpstr>
      <vt:lpstr>Endikasyonlar </vt:lpstr>
      <vt:lpstr>Slayt 6</vt:lpstr>
      <vt:lpstr>Kontrendikasyonlar </vt:lpstr>
      <vt:lpstr>Slayt 8</vt:lpstr>
      <vt:lpstr>Slayt 9</vt:lpstr>
      <vt:lpstr>Slayt 10</vt:lpstr>
      <vt:lpstr>Osmanlı Tıbbı</vt:lpstr>
      <vt:lpstr>Slayt 12</vt:lpstr>
      <vt:lpstr>Slayt 13</vt:lpstr>
      <vt:lpstr>HACAMAT ŞEKİLLERİ</vt:lpstr>
      <vt:lpstr>HACÂMATIN ZAMANI</vt:lpstr>
      <vt:lpstr>Slayt 16</vt:lpstr>
      <vt:lpstr>Slayt 17</vt:lpstr>
      <vt:lpstr>Slayt 18</vt:lpstr>
      <vt:lpstr>Uygulayan kişiler</vt:lpstr>
      <vt:lpstr>Uygulama yerleri</vt:lpstr>
      <vt:lpstr>Slayt 21</vt:lpstr>
      <vt:lpstr>Cupping for Treating Neck Pain in Video Display Terminal (VDT) Users: A Randomized Controlled Pilot Trial.</vt:lpstr>
      <vt:lpstr>The effect of traditional cupping on pain and mechanical thresholds in patients with chronic nonspecific neck pain: a randomised controlled pilot study. </vt:lpstr>
      <vt:lpstr>The influence of a series of five dry cupping treatments on pain and mechanical thresholds in patients with chronic non-specific neck pain--a randomised controlled pilot study.</vt:lpstr>
      <vt:lpstr>Is cupping an effective treatment? An overview of systematic reviews</vt:lpstr>
      <vt:lpstr>Cupping for stroke rehabilitation: a systematic review</vt:lpstr>
      <vt:lpstr>Cupping for hypertension: a systematic review</vt:lpstr>
    </vt:vector>
  </TitlesOfParts>
  <Company>Dsi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KUPA TEDAVİSİ</dc:title>
  <dc:creator>Harun Akın</dc:creator>
  <cp:lastModifiedBy>meral.asci</cp:lastModifiedBy>
  <cp:revision>88</cp:revision>
  <dcterms:created xsi:type="dcterms:W3CDTF">2013-01-25T02:58:28Z</dcterms:created>
  <dcterms:modified xsi:type="dcterms:W3CDTF">2013-02-05T17:58:36Z</dcterms:modified>
</cp:coreProperties>
</file>